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7" r:id="rId3"/>
    <p:sldId id="277" r:id="rId4"/>
    <p:sldId id="270" r:id="rId5"/>
    <p:sldId id="261" r:id="rId6"/>
    <p:sldId id="262" r:id="rId7"/>
    <p:sldId id="263" r:id="rId8"/>
    <p:sldId id="264" r:id="rId9"/>
    <p:sldId id="265" r:id="rId10"/>
    <p:sldId id="260" r:id="rId11"/>
    <p:sldId id="274" r:id="rId12"/>
    <p:sldId id="267" r:id="rId13"/>
    <p:sldId id="269" r:id="rId14"/>
    <p:sldId id="275" r:id="rId15"/>
    <p:sldId id="272" r:id="rId16"/>
    <p:sldId id="276" r:id="rId17"/>
    <p:sldId id="273" r:id="rId18"/>
    <p:sldId id="279"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4141"/>
        </a:solidFill>
        <a:effectLst/>
        <a:uFillTx/>
        <a:latin typeface="Palatino"/>
        <a:ea typeface="Palatino"/>
        <a:cs typeface="Palatino"/>
        <a:sym typeface="Palatino"/>
      </a:defRPr>
    </a:lvl1pPr>
    <a:lvl2pPr marL="0" marR="0" indent="45720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4141"/>
        </a:solidFill>
        <a:effectLst/>
        <a:uFillTx/>
        <a:latin typeface="Palatino"/>
        <a:ea typeface="Palatino"/>
        <a:cs typeface="Palatino"/>
        <a:sym typeface="Palatino"/>
      </a:defRPr>
    </a:lvl2pPr>
    <a:lvl3pPr marL="0" marR="0" indent="91440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4141"/>
        </a:solidFill>
        <a:effectLst/>
        <a:uFillTx/>
        <a:latin typeface="Palatino"/>
        <a:ea typeface="Palatino"/>
        <a:cs typeface="Palatino"/>
        <a:sym typeface="Palatino"/>
      </a:defRPr>
    </a:lvl3pPr>
    <a:lvl4pPr marL="0" marR="0" indent="137160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4141"/>
        </a:solidFill>
        <a:effectLst/>
        <a:uFillTx/>
        <a:latin typeface="Palatino"/>
        <a:ea typeface="Palatino"/>
        <a:cs typeface="Palatino"/>
        <a:sym typeface="Palatino"/>
      </a:defRPr>
    </a:lvl4pPr>
    <a:lvl5pPr marL="0" marR="0" indent="182880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4141"/>
        </a:solidFill>
        <a:effectLst/>
        <a:uFillTx/>
        <a:latin typeface="Palatino"/>
        <a:ea typeface="Palatino"/>
        <a:cs typeface="Palatino"/>
        <a:sym typeface="Palatino"/>
      </a:defRPr>
    </a:lvl5pPr>
    <a:lvl6pPr marL="0" marR="0" indent="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4141"/>
        </a:solidFill>
        <a:effectLst/>
        <a:uFillTx/>
        <a:latin typeface="Palatino"/>
        <a:ea typeface="Palatino"/>
        <a:cs typeface="Palatino"/>
        <a:sym typeface="Palatino"/>
      </a:defRPr>
    </a:lvl6pPr>
    <a:lvl7pPr marL="0" marR="0" indent="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4141"/>
        </a:solidFill>
        <a:effectLst/>
        <a:uFillTx/>
        <a:latin typeface="Palatino"/>
        <a:ea typeface="Palatino"/>
        <a:cs typeface="Palatino"/>
        <a:sym typeface="Palatino"/>
      </a:defRPr>
    </a:lvl7pPr>
    <a:lvl8pPr marL="0" marR="0" indent="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4141"/>
        </a:solidFill>
        <a:effectLst/>
        <a:uFillTx/>
        <a:latin typeface="Palatino"/>
        <a:ea typeface="Palatino"/>
        <a:cs typeface="Palatino"/>
        <a:sym typeface="Palatino"/>
      </a:defRPr>
    </a:lvl8pPr>
    <a:lvl9pPr marL="0" marR="0" indent="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4141"/>
        </a:solidFill>
        <a:effectLst/>
        <a:uFillTx/>
        <a:latin typeface="Palatino"/>
        <a:ea typeface="Palatino"/>
        <a:cs typeface="Palatino"/>
        <a:sym typeface="Palatin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4141"/>
    <a:srgbClr val="696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004141"/>
      </a:tcTxStyle>
      <a:tcStyle>
        <a:tcBdr>
          <a:left>
            <a:ln w="12700" cap="flat">
              <a:solidFill>
                <a:srgbClr val="414141"/>
              </a:solidFill>
              <a:prstDash val="solid"/>
              <a:round/>
            </a:ln>
          </a:left>
          <a:right>
            <a:ln w="12700" cap="flat">
              <a:solidFill>
                <a:srgbClr val="414141"/>
              </a:solidFill>
              <a:prstDash val="solid"/>
              <a:round/>
            </a:ln>
          </a:right>
          <a:top>
            <a:ln w="12700" cap="flat">
              <a:solidFill>
                <a:srgbClr val="414141"/>
              </a:solidFill>
              <a:prstDash val="solid"/>
              <a:round/>
            </a:ln>
          </a:top>
          <a:bottom>
            <a:ln w="12700" cap="flat">
              <a:solidFill>
                <a:srgbClr val="414141"/>
              </a:solidFill>
              <a:prstDash val="solid"/>
              <a:round/>
            </a:ln>
          </a:bottom>
          <a:insideH>
            <a:ln w="12700" cap="flat">
              <a:solidFill>
                <a:srgbClr val="414141"/>
              </a:solidFill>
              <a:prstDash val="solid"/>
              <a:round/>
            </a:ln>
          </a:insideH>
          <a:insideV>
            <a:ln w="12700" cap="flat">
              <a:solidFill>
                <a:srgbClr val="414141"/>
              </a:solidFill>
              <a:prstDash val="solid"/>
              <a:round/>
            </a:ln>
          </a:insideV>
        </a:tcBdr>
        <a:fill>
          <a:solidFill>
            <a:srgbClr val="D4DBE3"/>
          </a:solidFill>
        </a:fill>
      </a:tcStyle>
    </a:wholeTbl>
    <a:band2H>
      <a:tcTxStyle/>
      <a:tcStyle>
        <a:tcBdr/>
        <a:fill>
          <a:solidFill>
            <a:srgbClr val="EBEEF2"/>
          </a:solidFill>
        </a:fill>
      </a:tcStyle>
    </a:band2H>
    <a:firstCol>
      <a:tcTxStyle b="on" i="off">
        <a:font>
          <a:latin typeface="Palatino"/>
          <a:ea typeface="Palatino"/>
          <a:cs typeface="Palatino"/>
        </a:font>
        <a:srgbClr val="414141"/>
      </a:tcTxStyle>
      <a:tcStyle>
        <a:tcBdr>
          <a:left>
            <a:ln w="12700" cap="flat">
              <a:solidFill>
                <a:srgbClr val="414141"/>
              </a:solidFill>
              <a:prstDash val="solid"/>
              <a:round/>
            </a:ln>
          </a:left>
          <a:right>
            <a:ln w="12700" cap="flat">
              <a:solidFill>
                <a:srgbClr val="414141"/>
              </a:solidFill>
              <a:prstDash val="solid"/>
              <a:round/>
            </a:ln>
          </a:right>
          <a:top>
            <a:ln w="12700" cap="flat">
              <a:solidFill>
                <a:srgbClr val="414141"/>
              </a:solidFill>
              <a:prstDash val="solid"/>
              <a:round/>
            </a:ln>
          </a:top>
          <a:bottom>
            <a:ln w="12700" cap="flat">
              <a:solidFill>
                <a:srgbClr val="414141"/>
              </a:solidFill>
              <a:prstDash val="solid"/>
              <a:round/>
            </a:ln>
          </a:bottom>
          <a:insideH>
            <a:ln w="12700" cap="flat">
              <a:solidFill>
                <a:srgbClr val="414141"/>
              </a:solidFill>
              <a:prstDash val="solid"/>
              <a:round/>
            </a:ln>
          </a:insideH>
          <a:insideV>
            <a:ln w="12700" cap="flat">
              <a:solidFill>
                <a:srgbClr val="414141"/>
              </a:solidFill>
              <a:prstDash val="solid"/>
              <a:round/>
            </a:ln>
          </a:insideV>
        </a:tcBdr>
        <a:fill>
          <a:solidFill>
            <a:schemeClr val="accent1"/>
          </a:solidFill>
        </a:fill>
      </a:tcStyle>
    </a:firstCol>
    <a:lastRow>
      <a:tcTxStyle b="on" i="off">
        <a:font>
          <a:latin typeface="Palatino"/>
          <a:ea typeface="Palatino"/>
          <a:cs typeface="Palatino"/>
        </a:font>
        <a:srgbClr val="414141"/>
      </a:tcTxStyle>
      <a:tcStyle>
        <a:tcBdr>
          <a:left>
            <a:ln w="12700" cap="flat">
              <a:solidFill>
                <a:srgbClr val="414141"/>
              </a:solidFill>
              <a:prstDash val="solid"/>
              <a:round/>
            </a:ln>
          </a:left>
          <a:right>
            <a:ln w="12700" cap="flat">
              <a:solidFill>
                <a:srgbClr val="414141"/>
              </a:solidFill>
              <a:prstDash val="solid"/>
              <a:round/>
            </a:ln>
          </a:right>
          <a:top>
            <a:ln w="38100" cap="flat">
              <a:solidFill>
                <a:srgbClr val="414141"/>
              </a:solidFill>
              <a:prstDash val="solid"/>
              <a:round/>
            </a:ln>
          </a:top>
          <a:bottom>
            <a:ln w="12700" cap="flat">
              <a:solidFill>
                <a:srgbClr val="414141"/>
              </a:solidFill>
              <a:prstDash val="solid"/>
              <a:round/>
            </a:ln>
          </a:bottom>
          <a:insideH>
            <a:ln w="12700" cap="flat">
              <a:solidFill>
                <a:srgbClr val="414141"/>
              </a:solidFill>
              <a:prstDash val="solid"/>
              <a:round/>
            </a:ln>
          </a:insideH>
          <a:insideV>
            <a:ln w="12700" cap="flat">
              <a:solidFill>
                <a:srgbClr val="414141"/>
              </a:solidFill>
              <a:prstDash val="solid"/>
              <a:round/>
            </a:ln>
          </a:insideV>
        </a:tcBdr>
        <a:fill>
          <a:solidFill>
            <a:schemeClr val="accent1"/>
          </a:solidFill>
        </a:fill>
      </a:tcStyle>
    </a:lastRow>
    <a:firstRow>
      <a:tcTxStyle b="on" i="off">
        <a:font>
          <a:latin typeface="Palatino"/>
          <a:ea typeface="Palatino"/>
          <a:cs typeface="Palatino"/>
        </a:font>
        <a:srgbClr val="414141"/>
      </a:tcTxStyle>
      <a:tcStyle>
        <a:tcBdr>
          <a:left>
            <a:ln w="12700" cap="flat">
              <a:solidFill>
                <a:srgbClr val="414141"/>
              </a:solidFill>
              <a:prstDash val="solid"/>
              <a:round/>
            </a:ln>
          </a:left>
          <a:right>
            <a:ln w="12700" cap="flat">
              <a:solidFill>
                <a:srgbClr val="414141"/>
              </a:solidFill>
              <a:prstDash val="solid"/>
              <a:round/>
            </a:ln>
          </a:right>
          <a:top>
            <a:ln w="12700" cap="flat">
              <a:solidFill>
                <a:srgbClr val="414141"/>
              </a:solidFill>
              <a:prstDash val="solid"/>
              <a:round/>
            </a:ln>
          </a:top>
          <a:bottom>
            <a:ln w="38100" cap="flat">
              <a:solidFill>
                <a:srgbClr val="414141"/>
              </a:solidFill>
              <a:prstDash val="solid"/>
              <a:round/>
            </a:ln>
          </a:bottom>
          <a:insideH>
            <a:ln w="12700" cap="flat">
              <a:solidFill>
                <a:srgbClr val="414141"/>
              </a:solidFill>
              <a:prstDash val="solid"/>
              <a:round/>
            </a:ln>
          </a:insideH>
          <a:insideV>
            <a:ln w="12700" cap="flat">
              <a:solidFill>
                <a:srgbClr val="414141"/>
              </a:solidFill>
              <a:prstDash val="solid"/>
              <a:round/>
            </a:ln>
          </a:insideV>
        </a:tcBdr>
        <a:fill>
          <a:solidFill>
            <a:schemeClr val="accent1"/>
          </a:solidFill>
        </a:fill>
      </a:tcStyle>
    </a:firstRow>
  </a:tblStyle>
  <a:tblStyle styleId="{C7B018BB-80A7-4F77-B60F-C8B233D01FF8}" styleName="">
    <a:tblBg/>
    <a:wholeTbl>
      <a:tcTxStyle b="off" i="off">
        <a:font>
          <a:latin typeface="Palatino"/>
          <a:ea typeface="Palatino"/>
          <a:cs typeface="Palatino"/>
        </a:font>
        <a:srgbClr val="004141"/>
      </a:tcTxStyle>
      <a:tcStyle>
        <a:tcBdr>
          <a:left>
            <a:ln w="12700" cap="flat">
              <a:solidFill>
                <a:srgbClr val="414141"/>
              </a:solidFill>
              <a:prstDash val="solid"/>
              <a:round/>
            </a:ln>
          </a:left>
          <a:right>
            <a:ln w="12700" cap="flat">
              <a:solidFill>
                <a:srgbClr val="414141"/>
              </a:solidFill>
              <a:prstDash val="solid"/>
              <a:round/>
            </a:ln>
          </a:right>
          <a:top>
            <a:ln w="12700" cap="flat">
              <a:solidFill>
                <a:srgbClr val="414141"/>
              </a:solidFill>
              <a:prstDash val="solid"/>
              <a:round/>
            </a:ln>
          </a:top>
          <a:bottom>
            <a:ln w="12700" cap="flat">
              <a:solidFill>
                <a:srgbClr val="414141"/>
              </a:solidFill>
              <a:prstDash val="solid"/>
              <a:round/>
            </a:ln>
          </a:bottom>
          <a:insideH>
            <a:ln w="12700" cap="flat">
              <a:solidFill>
                <a:srgbClr val="414141"/>
              </a:solidFill>
              <a:prstDash val="solid"/>
              <a:round/>
            </a:ln>
          </a:insideH>
          <a:insideV>
            <a:ln w="12700" cap="flat">
              <a:solidFill>
                <a:srgbClr val="414141"/>
              </a:solidFill>
              <a:prstDash val="solid"/>
              <a:round/>
            </a:ln>
          </a:insideV>
        </a:tcBdr>
        <a:fill>
          <a:solidFill>
            <a:srgbClr val="DEE7D0"/>
          </a:solidFill>
        </a:fill>
      </a:tcStyle>
    </a:wholeTbl>
    <a:band2H>
      <a:tcTxStyle/>
      <a:tcStyle>
        <a:tcBdr/>
        <a:fill>
          <a:solidFill>
            <a:srgbClr val="EFF3E9"/>
          </a:solidFill>
        </a:fill>
      </a:tcStyle>
    </a:band2H>
    <a:firstCol>
      <a:tcTxStyle b="on" i="off">
        <a:font>
          <a:latin typeface="Palatino"/>
          <a:ea typeface="Palatino"/>
          <a:cs typeface="Palatino"/>
        </a:font>
        <a:srgbClr val="414141"/>
      </a:tcTxStyle>
      <a:tcStyle>
        <a:tcBdr>
          <a:left>
            <a:ln w="12700" cap="flat">
              <a:solidFill>
                <a:srgbClr val="414141"/>
              </a:solidFill>
              <a:prstDash val="solid"/>
              <a:round/>
            </a:ln>
          </a:left>
          <a:right>
            <a:ln w="12700" cap="flat">
              <a:solidFill>
                <a:srgbClr val="414141"/>
              </a:solidFill>
              <a:prstDash val="solid"/>
              <a:round/>
            </a:ln>
          </a:right>
          <a:top>
            <a:ln w="12700" cap="flat">
              <a:solidFill>
                <a:srgbClr val="414141"/>
              </a:solidFill>
              <a:prstDash val="solid"/>
              <a:round/>
            </a:ln>
          </a:top>
          <a:bottom>
            <a:ln w="12700" cap="flat">
              <a:solidFill>
                <a:srgbClr val="414141"/>
              </a:solidFill>
              <a:prstDash val="solid"/>
              <a:round/>
            </a:ln>
          </a:bottom>
          <a:insideH>
            <a:ln w="12700" cap="flat">
              <a:solidFill>
                <a:srgbClr val="414141"/>
              </a:solidFill>
              <a:prstDash val="solid"/>
              <a:round/>
            </a:ln>
          </a:insideH>
          <a:insideV>
            <a:ln w="12700" cap="flat">
              <a:solidFill>
                <a:srgbClr val="414141"/>
              </a:solidFill>
              <a:prstDash val="solid"/>
              <a:round/>
            </a:ln>
          </a:insideV>
        </a:tcBdr>
        <a:fill>
          <a:solidFill>
            <a:schemeClr val="accent3"/>
          </a:solidFill>
        </a:fill>
      </a:tcStyle>
    </a:firstCol>
    <a:lastRow>
      <a:tcTxStyle b="on" i="off">
        <a:font>
          <a:latin typeface="Palatino"/>
          <a:ea typeface="Palatino"/>
          <a:cs typeface="Palatino"/>
        </a:font>
        <a:srgbClr val="414141"/>
      </a:tcTxStyle>
      <a:tcStyle>
        <a:tcBdr>
          <a:left>
            <a:ln w="12700" cap="flat">
              <a:solidFill>
                <a:srgbClr val="414141"/>
              </a:solidFill>
              <a:prstDash val="solid"/>
              <a:round/>
            </a:ln>
          </a:left>
          <a:right>
            <a:ln w="12700" cap="flat">
              <a:solidFill>
                <a:srgbClr val="414141"/>
              </a:solidFill>
              <a:prstDash val="solid"/>
              <a:round/>
            </a:ln>
          </a:right>
          <a:top>
            <a:ln w="38100" cap="flat">
              <a:solidFill>
                <a:srgbClr val="414141"/>
              </a:solidFill>
              <a:prstDash val="solid"/>
              <a:round/>
            </a:ln>
          </a:top>
          <a:bottom>
            <a:ln w="12700" cap="flat">
              <a:solidFill>
                <a:srgbClr val="414141"/>
              </a:solidFill>
              <a:prstDash val="solid"/>
              <a:round/>
            </a:ln>
          </a:bottom>
          <a:insideH>
            <a:ln w="12700" cap="flat">
              <a:solidFill>
                <a:srgbClr val="414141"/>
              </a:solidFill>
              <a:prstDash val="solid"/>
              <a:round/>
            </a:ln>
          </a:insideH>
          <a:insideV>
            <a:ln w="12700" cap="flat">
              <a:solidFill>
                <a:srgbClr val="414141"/>
              </a:solidFill>
              <a:prstDash val="solid"/>
              <a:round/>
            </a:ln>
          </a:insideV>
        </a:tcBdr>
        <a:fill>
          <a:solidFill>
            <a:schemeClr val="accent3"/>
          </a:solidFill>
        </a:fill>
      </a:tcStyle>
    </a:lastRow>
    <a:firstRow>
      <a:tcTxStyle b="on" i="off">
        <a:font>
          <a:latin typeface="Palatino"/>
          <a:ea typeface="Palatino"/>
          <a:cs typeface="Palatino"/>
        </a:font>
        <a:srgbClr val="414141"/>
      </a:tcTxStyle>
      <a:tcStyle>
        <a:tcBdr>
          <a:left>
            <a:ln w="12700" cap="flat">
              <a:solidFill>
                <a:srgbClr val="414141"/>
              </a:solidFill>
              <a:prstDash val="solid"/>
              <a:round/>
            </a:ln>
          </a:left>
          <a:right>
            <a:ln w="12700" cap="flat">
              <a:solidFill>
                <a:srgbClr val="414141"/>
              </a:solidFill>
              <a:prstDash val="solid"/>
              <a:round/>
            </a:ln>
          </a:right>
          <a:top>
            <a:ln w="12700" cap="flat">
              <a:solidFill>
                <a:srgbClr val="414141"/>
              </a:solidFill>
              <a:prstDash val="solid"/>
              <a:round/>
            </a:ln>
          </a:top>
          <a:bottom>
            <a:ln w="38100" cap="flat">
              <a:solidFill>
                <a:srgbClr val="414141"/>
              </a:solidFill>
              <a:prstDash val="solid"/>
              <a:round/>
            </a:ln>
          </a:bottom>
          <a:insideH>
            <a:ln w="12700" cap="flat">
              <a:solidFill>
                <a:srgbClr val="414141"/>
              </a:solidFill>
              <a:prstDash val="solid"/>
              <a:round/>
            </a:ln>
          </a:insideH>
          <a:insideV>
            <a:ln w="12700" cap="flat">
              <a:solidFill>
                <a:srgbClr val="414141"/>
              </a:solidFill>
              <a:prstDash val="solid"/>
              <a:round/>
            </a:ln>
          </a:insideV>
        </a:tcBdr>
        <a:fill>
          <a:solidFill>
            <a:schemeClr val="accent3"/>
          </a:solidFill>
        </a:fill>
      </a:tcStyle>
    </a:firstRow>
  </a:tblStyle>
  <a:tblStyle styleId="{EEE7283C-3CF3-47DC-8721-378D4A62B228}" styleName="">
    <a:tblBg/>
    <a:wholeTbl>
      <a:tcTxStyle b="off" i="off">
        <a:font>
          <a:latin typeface="Palatino"/>
          <a:ea typeface="Palatino"/>
          <a:cs typeface="Palatino"/>
        </a:font>
        <a:srgbClr val="004141"/>
      </a:tcTxStyle>
      <a:tcStyle>
        <a:tcBdr>
          <a:left>
            <a:ln w="12700" cap="flat">
              <a:solidFill>
                <a:srgbClr val="414141"/>
              </a:solidFill>
              <a:prstDash val="solid"/>
              <a:round/>
            </a:ln>
          </a:left>
          <a:right>
            <a:ln w="12700" cap="flat">
              <a:solidFill>
                <a:srgbClr val="414141"/>
              </a:solidFill>
              <a:prstDash val="solid"/>
              <a:round/>
            </a:ln>
          </a:right>
          <a:top>
            <a:ln w="12700" cap="flat">
              <a:solidFill>
                <a:srgbClr val="414141"/>
              </a:solidFill>
              <a:prstDash val="solid"/>
              <a:round/>
            </a:ln>
          </a:top>
          <a:bottom>
            <a:ln w="12700" cap="flat">
              <a:solidFill>
                <a:srgbClr val="414141"/>
              </a:solidFill>
              <a:prstDash val="solid"/>
              <a:round/>
            </a:ln>
          </a:bottom>
          <a:insideH>
            <a:ln w="12700" cap="flat">
              <a:solidFill>
                <a:srgbClr val="414141"/>
              </a:solidFill>
              <a:prstDash val="solid"/>
              <a:round/>
            </a:ln>
          </a:insideH>
          <a:insideV>
            <a:ln w="12700" cap="flat">
              <a:solidFill>
                <a:srgbClr val="414141"/>
              </a:solidFill>
              <a:prstDash val="solid"/>
              <a:round/>
            </a:ln>
          </a:insideV>
        </a:tcBdr>
        <a:fill>
          <a:solidFill>
            <a:srgbClr val="FCDCCE"/>
          </a:solidFill>
        </a:fill>
      </a:tcStyle>
    </a:wholeTbl>
    <a:band2H>
      <a:tcTxStyle/>
      <a:tcStyle>
        <a:tcBdr/>
        <a:fill>
          <a:solidFill>
            <a:srgbClr val="FDEEE8"/>
          </a:solidFill>
        </a:fill>
      </a:tcStyle>
    </a:band2H>
    <a:firstCol>
      <a:tcTxStyle b="on" i="off">
        <a:font>
          <a:latin typeface="Palatino"/>
          <a:ea typeface="Palatino"/>
          <a:cs typeface="Palatino"/>
        </a:font>
        <a:srgbClr val="414141"/>
      </a:tcTxStyle>
      <a:tcStyle>
        <a:tcBdr>
          <a:left>
            <a:ln w="12700" cap="flat">
              <a:solidFill>
                <a:srgbClr val="414141"/>
              </a:solidFill>
              <a:prstDash val="solid"/>
              <a:round/>
            </a:ln>
          </a:left>
          <a:right>
            <a:ln w="12700" cap="flat">
              <a:solidFill>
                <a:srgbClr val="414141"/>
              </a:solidFill>
              <a:prstDash val="solid"/>
              <a:round/>
            </a:ln>
          </a:right>
          <a:top>
            <a:ln w="12700" cap="flat">
              <a:solidFill>
                <a:srgbClr val="414141"/>
              </a:solidFill>
              <a:prstDash val="solid"/>
              <a:round/>
            </a:ln>
          </a:top>
          <a:bottom>
            <a:ln w="12700" cap="flat">
              <a:solidFill>
                <a:srgbClr val="414141"/>
              </a:solidFill>
              <a:prstDash val="solid"/>
              <a:round/>
            </a:ln>
          </a:bottom>
          <a:insideH>
            <a:ln w="12700" cap="flat">
              <a:solidFill>
                <a:srgbClr val="414141"/>
              </a:solidFill>
              <a:prstDash val="solid"/>
              <a:round/>
            </a:ln>
          </a:insideH>
          <a:insideV>
            <a:ln w="12700" cap="flat">
              <a:solidFill>
                <a:srgbClr val="414141"/>
              </a:solidFill>
              <a:prstDash val="solid"/>
              <a:round/>
            </a:ln>
          </a:insideV>
        </a:tcBdr>
        <a:fill>
          <a:solidFill>
            <a:schemeClr val="accent6"/>
          </a:solidFill>
        </a:fill>
      </a:tcStyle>
    </a:firstCol>
    <a:lastRow>
      <a:tcTxStyle b="on" i="off">
        <a:font>
          <a:latin typeface="Palatino"/>
          <a:ea typeface="Palatino"/>
          <a:cs typeface="Palatino"/>
        </a:font>
        <a:srgbClr val="414141"/>
      </a:tcTxStyle>
      <a:tcStyle>
        <a:tcBdr>
          <a:left>
            <a:ln w="12700" cap="flat">
              <a:solidFill>
                <a:srgbClr val="414141"/>
              </a:solidFill>
              <a:prstDash val="solid"/>
              <a:round/>
            </a:ln>
          </a:left>
          <a:right>
            <a:ln w="12700" cap="flat">
              <a:solidFill>
                <a:srgbClr val="414141"/>
              </a:solidFill>
              <a:prstDash val="solid"/>
              <a:round/>
            </a:ln>
          </a:right>
          <a:top>
            <a:ln w="38100" cap="flat">
              <a:solidFill>
                <a:srgbClr val="414141"/>
              </a:solidFill>
              <a:prstDash val="solid"/>
              <a:round/>
            </a:ln>
          </a:top>
          <a:bottom>
            <a:ln w="12700" cap="flat">
              <a:solidFill>
                <a:srgbClr val="414141"/>
              </a:solidFill>
              <a:prstDash val="solid"/>
              <a:round/>
            </a:ln>
          </a:bottom>
          <a:insideH>
            <a:ln w="12700" cap="flat">
              <a:solidFill>
                <a:srgbClr val="414141"/>
              </a:solidFill>
              <a:prstDash val="solid"/>
              <a:round/>
            </a:ln>
          </a:insideH>
          <a:insideV>
            <a:ln w="12700" cap="flat">
              <a:solidFill>
                <a:srgbClr val="414141"/>
              </a:solidFill>
              <a:prstDash val="solid"/>
              <a:round/>
            </a:ln>
          </a:insideV>
        </a:tcBdr>
        <a:fill>
          <a:solidFill>
            <a:schemeClr val="accent6"/>
          </a:solidFill>
        </a:fill>
      </a:tcStyle>
    </a:lastRow>
    <a:firstRow>
      <a:tcTxStyle b="on" i="off">
        <a:font>
          <a:latin typeface="Palatino"/>
          <a:ea typeface="Palatino"/>
          <a:cs typeface="Palatino"/>
        </a:font>
        <a:srgbClr val="414141"/>
      </a:tcTxStyle>
      <a:tcStyle>
        <a:tcBdr>
          <a:left>
            <a:ln w="12700" cap="flat">
              <a:solidFill>
                <a:srgbClr val="414141"/>
              </a:solidFill>
              <a:prstDash val="solid"/>
              <a:round/>
            </a:ln>
          </a:left>
          <a:right>
            <a:ln w="12700" cap="flat">
              <a:solidFill>
                <a:srgbClr val="414141"/>
              </a:solidFill>
              <a:prstDash val="solid"/>
              <a:round/>
            </a:ln>
          </a:right>
          <a:top>
            <a:ln w="12700" cap="flat">
              <a:solidFill>
                <a:srgbClr val="414141"/>
              </a:solidFill>
              <a:prstDash val="solid"/>
              <a:round/>
            </a:ln>
          </a:top>
          <a:bottom>
            <a:ln w="38100" cap="flat">
              <a:solidFill>
                <a:srgbClr val="414141"/>
              </a:solidFill>
              <a:prstDash val="solid"/>
              <a:round/>
            </a:ln>
          </a:bottom>
          <a:insideH>
            <a:ln w="12700" cap="flat">
              <a:solidFill>
                <a:srgbClr val="414141"/>
              </a:solidFill>
              <a:prstDash val="solid"/>
              <a:round/>
            </a:ln>
          </a:insideH>
          <a:insideV>
            <a:ln w="12700" cap="flat">
              <a:solidFill>
                <a:srgbClr val="414141"/>
              </a:solidFill>
              <a:prstDash val="solid"/>
              <a:round/>
            </a:ln>
          </a:insideV>
        </a:tcBdr>
        <a:fill>
          <a:solidFill>
            <a:schemeClr val="accent6"/>
          </a:solidFill>
        </a:fill>
      </a:tcStyle>
    </a:firstRow>
  </a:tblStyle>
  <a:tblStyle styleId="{CF821DB8-F4EB-4A41-A1BA-3FCAFE7338EE}" styleName="">
    <a:tblBg/>
    <a:wholeTbl>
      <a:tcTxStyle b="off" i="off">
        <a:font>
          <a:latin typeface="Palatino"/>
          <a:ea typeface="Palatino"/>
          <a:cs typeface="Palatino"/>
        </a:font>
        <a:srgbClr val="00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8E8"/>
          </a:solidFill>
        </a:fill>
      </a:tcStyle>
    </a:wholeTbl>
    <a:band2H>
      <a:tcTxStyle/>
      <a:tcStyle>
        <a:tcBdr/>
        <a:fill>
          <a:solidFill>
            <a:srgbClr val="414141"/>
          </a:solidFill>
        </a:fill>
      </a:tcStyle>
    </a:band2H>
    <a:firstCol>
      <a:tcTxStyle b="on"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Palatino"/>
          <a:ea typeface="Palatino"/>
          <a:cs typeface="Palatino"/>
        </a:font>
        <a:srgbClr val="004141"/>
      </a:tcTxStyle>
      <a:tcStyle>
        <a:tcBdr>
          <a:left>
            <a:ln w="12700" cap="flat">
              <a:noFill/>
              <a:miter lim="400000"/>
            </a:ln>
          </a:left>
          <a:right>
            <a:ln w="12700" cap="flat">
              <a:noFill/>
              <a:miter lim="400000"/>
            </a:ln>
          </a:right>
          <a:top>
            <a:ln w="50800" cap="flat">
              <a:solidFill>
                <a:srgbClr val="004141"/>
              </a:solidFill>
              <a:prstDash val="solid"/>
              <a:round/>
            </a:ln>
          </a:top>
          <a:bottom>
            <a:ln w="25400" cap="flat">
              <a:solidFill>
                <a:srgbClr val="004141"/>
              </a:solidFill>
              <a:prstDash val="solid"/>
              <a:round/>
            </a:ln>
          </a:bottom>
          <a:insideH>
            <a:ln w="12700" cap="flat">
              <a:noFill/>
              <a:miter lim="400000"/>
            </a:ln>
          </a:insideH>
          <a:insideV>
            <a:ln w="12700" cap="flat">
              <a:noFill/>
              <a:miter lim="400000"/>
            </a:ln>
          </a:insideV>
        </a:tcBdr>
        <a:fill>
          <a:solidFill>
            <a:srgbClr val="414141"/>
          </a:solidFill>
        </a:fill>
      </a:tcStyle>
    </a:lastRow>
    <a:firstRow>
      <a:tcTxStyle b="on"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4141"/>
              </a:solidFill>
              <a:prstDash val="solid"/>
              <a:round/>
            </a:ln>
          </a:top>
          <a:bottom>
            <a:ln w="25400" cap="flat">
              <a:solidFill>
                <a:srgbClr val="004141"/>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Palatino"/>
          <a:ea typeface="Palatino"/>
          <a:cs typeface="Palatino"/>
        </a:font>
        <a:srgbClr val="004141"/>
      </a:tcTxStyle>
      <a:tcStyle>
        <a:tcBdr>
          <a:left>
            <a:ln w="12700" cap="flat">
              <a:solidFill>
                <a:srgbClr val="414141"/>
              </a:solidFill>
              <a:prstDash val="solid"/>
              <a:round/>
            </a:ln>
          </a:left>
          <a:right>
            <a:ln w="12700" cap="flat">
              <a:solidFill>
                <a:srgbClr val="414141"/>
              </a:solidFill>
              <a:prstDash val="solid"/>
              <a:round/>
            </a:ln>
          </a:right>
          <a:top>
            <a:ln w="12700" cap="flat">
              <a:solidFill>
                <a:srgbClr val="414141"/>
              </a:solidFill>
              <a:prstDash val="solid"/>
              <a:round/>
            </a:ln>
          </a:top>
          <a:bottom>
            <a:ln w="12700" cap="flat">
              <a:solidFill>
                <a:srgbClr val="414141"/>
              </a:solidFill>
              <a:prstDash val="solid"/>
              <a:round/>
            </a:ln>
          </a:bottom>
          <a:insideH>
            <a:ln w="12700" cap="flat">
              <a:solidFill>
                <a:srgbClr val="414141"/>
              </a:solidFill>
              <a:prstDash val="solid"/>
              <a:round/>
            </a:ln>
          </a:insideH>
          <a:insideV>
            <a:ln w="12700" cap="flat">
              <a:solidFill>
                <a:srgbClr val="414141"/>
              </a:solidFill>
              <a:prstDash val="solid"/>
              <a:round/>
            </a:ln>
          </a:insideV>
        </a:tcBdr>
        <a:fill>
          <a:solidFill>
            <a:srgbClr val="CACDCD"/>
          </a:solidFill>
        </a:fill>
      </a:tcStyle>
    </a:wholeTbl>
    <a:band2H>
      <a:tcTxStyle/>
      <a:tcStyle>
        <a:tcBdr/>
        <a:fill>
          <a:solidFill>
            <a:srgbClr val="E6E8E8"/>
          </a:solidFill>
        </a:fill>
      </a:tcStyle>
    </a:band2H>
    <a:firstCol>
      <a:tcTxStyle b="on" i="off">
        <a:font>
          <a:latin typeface="Palatino"/>
          <a:ea typeface="Palatino"/>
          <a:cs typeface="Palatino"/>
        </a:font>
        <a:srgbClr val="414141"/>
      </a:tcTxStyle>
      <a:tcStyle>
        <a:tcBdr>
          <a:left>
            <a:ln w="12700" cap="flat">
              <a:solidFill>
                <a:srgbClr val="414141"/>
              </a:solidFill>
              <a:prstDash val="solid"/>
              <a:round/>
            </a:ln>
          </a:left>
          <a:right>
            <a:ln w="12700" cap="flat">
              <a:solidFill>
                <a:srgbClr val="414141"/>
              </a:solidFill>
              <a:prstDash val="solid"/>
              <a:round/>
            </a:ln>
          </a:right>
          <a:top>
            <a:ln w="12700" cap="flat">
              <a:solidFill>
                <a:srgbClr val="414141"/>
              </a:solidFill>
              <a:prstDash val="solid"/>
              <a:round/>
            </a:ln>
          </a:top>
          <a:bottom>
            <a:ln w="12700" cap="flat">
              <a:solidFill>
                <a:srgbClr val="414141"/>
              </a:solidFill>
              <a:prstDash val="solid"/>
              <a:round/>
            </a:ln>
          </a:bottom>
          <a:insideH>
            <a:ln w="12700" cap="flat">
              <a:solidFill>
                <a:srgbClr val="414141"/>
              </a:solidFill>
              <a:prstDash val="solid"/>
              <a:round/>
            </a:ln>
          </a:insideH>
          <a:insideV>
            <a:ln w="12700" cap="flat">
              <a:solidFill>
                <a:srgbClr val="414141"/>
              </a:solidFill>
              <a:prstDash val="solid"/>
              <a:round/>
            </a:ln>
          </a:insideV>
        </a:tcBdr>
        <a:fill>
          <a:solidFill>
            <a:srgbClr val="004141"/>
          </a:solidFill>
        </a:fill>
      </a:tcStyle>
    </a:firstCol>
    <a:lastRow>
      <a:tcTxStyle b="on" i="off">
        <a:font>
          <a:latin typeface="Palatino"/>
          <a:ea typeface="Palatino"/>
          <a:cs typeface="Palatino"/>
        </a:font>
        <a:srgbClr val="414141"/>
      </a:tcTxStyle>
      <a:tcStyle>
        <a:tcBdr>
          <a:left>
            <a:ln w="12700" cap="flat">
              <a:solidFill>
                <a:srgbClr val="414141"/>
              </a:solidFill>
              <a:prstDash val="solid"/>
              <a:round/>
            </a:ln>
          </a:left>
          <a:right>
            <a:ln w="12700" cap="flat">
              <a:solidFill>
                <a:srgbClr val="414141"/>
              </a:solidFill>
              <a:prstDash val="solid"/>
              <a:round/>
            </a:ln>
          </a:right>
          <a:top>
            <a:ln w="38100" cap="flat">
              <a:solidFill>
                <a:srgbClr val="414141"/>
              </a:solidFill>
              <a:prstDash val="solid"/>
              <a:round/>
            </a:ln>
          </a:top>
          <a:bottom>
            <a:ln w="12700" cap="flat">
              <a:solidFill>
                <a:srgbClr val="414141"/>
              </a:solidFill>
              <a:prstDash val="solid"/>
              <a:round/>
            </a:ln>
          </a:bottom>
          <a:insideH>
            <a:ln w="12700" cap="flat">
              <a:solidFill>
                <a:srgbClr val="414141"/>
              </a:solidFill>
              <a:prstDash val="solid"/>
              <a:round/>
            </a:ln>
          </a:insideH>
          <a:insideV>
            <a:ln w="12700" cap="flat">
              <a:solidFill>
                <a:srgbClr val="414141"/>
              </a:solidFill>
              <a:prstDash val="solid"/>
              <a:round/>
            </a:ln>
          </a:insideV>
        </a:tcBdr>
        <a:fill>
          <a:solidFill>
            <a:srgbClr val="004141"/>
          </a:solidFill>
        </a:fill>
      </a:tcStyle>
    </a:lastRow>
    <a:firstRow>
      <a:tcTxStyle b="on" i="off">
        <a:font>
          <a:latin typeface="Palatino"/>
          <a:ea typeface="Palatino"/>
          <a:cs typeface="Palatino"/>
        </a:font>
        <a:srgbClr val="414141"/>
      </a:tcTxStyle>
      <a:tcStyle>
        <a:tcBdr>
          <a:left>
            <a:ln w="12700" cap="flat">
              <a:solidFill>
                <a:srgbClr val="414141"/>
              </a:solidFill>
              <a:prstDash val="solid"/>
              <a:round/>
            </a:ln>
          </a:left>
          <a:right>
            <a:ln w="12700" cap="flat">
              <a:solidFill>
                <a:srgbClr val="414141"/>
              </a:solidFill>
              <a:prstDash val="solid"/>
              <a:round/>
            </a:ln>
          </a:right>
          <a:top>
            <a:ln w="12700" cap="flat">
              <a:solidFill>
                <a:srgbClr val="414141"/>
              </a:solidFill>
              <a:prstDash val="solid"/>
              <a:round/>
            </a:ln>
          </a:top>
          <a:bottom>
            <a:ln w="38100" cap="flat">
              <a:solidFill>
                <a:srgbClr val="414141"/>
              </a:solidFill>
              <a:prstDash val="solid"/>
              <a:round/>
            </a:ln>
          </a:bottom>
          <a:insideH>
            <a:ln w="12700" cap="flat">
              <a:solidFill>
                <a:srgbClr val="414141"/>
              </a:solidFill>
              <a:prstDash val="solid"/>
              <a:round/>
            </a:ln>
          </a:insideH>
          <a:insideV>
            <a:ln w="12700" cap="flat">
              <a:solidFill>
                <a:srgbClr val="414141"/>
              </a:solidFill>
              <a:prstDash val="solid"/>
              <a:round/>
            </a:ln>
          </a:insideV>
        </a:tcBdr>
        <a:fill>
          <a:solidFill>
            <a:srgbClr val="004141"/>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solidFill>
                <a:srgbClr val="414141"/>
              </a:solidFill>
              <a:prstDash val="solid"/>
              <a:round/>
            </a:ln>
          </a:left>
          <a:right>
            <a:ln w="12700" cap="flat">
              <a:solidFill>
                <a:srgbClr val="414141"/>
              </a:solidFill>
              <a:prstDash val="solid"/>
              <a:round/>
            </a:ln>
          </a:right>
          <a:top>
            <a:ln w="12700" cap="flat">
              <a:solidFill>
                <a:srgbClr val="414141"/>
              </a:solidFill>
              <a:prstDash val="solid"/>
              <a:round/>
            </a:ln>
          </a:top>
          <a:bottom>
            <a:ln w="12700" cap="flat">
              <a:solidFill>
                <a:srgbClr val="414141"/>
              </a:solidFill>
              <a:prstDash val="solid"/>
              <a:round/>
            </a:ln>
          </a:bottom>
          <a:insideH>
            <a:ln w="12700" cap="flat">
              <a:solidFill>
                <a:srgbClr val="414141"/>
              </a:solidFill>
              <a:prstDash val="solid"/>
              <a:round/>
            </a:ln>
          </a:insideH>
          <a:insideV>
            <a:ln w="12700" cap="flat">
              <a:solidFill>
                <a:srgbClr val="414141"/>
              </a:solidFill>
              <a:prstDash val="solid"/>
              <a:round/>
            </a:ln>
          </a:insideV>
        </a:tcBdr>
        <a:fill>
          <a:solidFill>
            <a:srgbClr val="414141">
              <a:alpha val="20000"/>
            </a:srgbClr>
          </a:solidFill>
        </a:fill>
      </a:tcStyle>
    </a:wholeTbl>
    <a:band2H>
      <a:tcTxStyle/>
      <a:tcStyle>
        <a:tcBdr/>
        <a:fill>
          <a:solidFill>
            <a:srgbClr val="FFFFFF"/>
          </a:solidFill>
        </a:fill>
      </a:tcStyle>
    </a:band2H>
    <a:firstCol>
      <a:tcTxStyle b="on" i="off">
        <a:font>
          <a:latin typeface="Palatino"/>
          <a:ea typeface="Palatino"/>
          <a:cs typeface="Palatino"/>
        </a:font>
        <a:srgbClr val="414141"/>
      </a:tcTxStyle>
      <a:tcStyle>
        <a:tcBdr>
          <a:left>
            <a:ln w="12700" cap="flat">
              <a:solidFill>
                <a:srgbClr val="414141"/>
              </a:solidFill>
              <a:prstDash val="solid"/>
              <a:round/>
            </a:ln>
          </a:left>
          <a:right>
            <a:ln w="12700" cap="flat">
              <a:solidFill>
                <a:srgbClr val="414141"/>
              </a:solidFill>
              <a:prstDash val="solid"/>
              <a:round/>
            </a:ln>
          </a:right>
          <a:top>
            <a:ln w="12700" cap="flat">
              <a:solidFill>
                <a:srgbClr val="414141"/>
              </a:solidFill>
              <a:prstDash val="solid"/>
              <a:round/>
            </a:ln>
          </a:top>
          <a:bottom>
            <a:ln w="12700" cap="flat">
              <a:solidFill>
                <a:srgbClr val="414141"/>
              </a:solidFill>
              <a:prstDash val="solid"/>
              <a:round/>
            </a:ln>
          </a:bottom>
          <a:insideH>
            <a:ln w="12700" cap="flat">
              <a:solidFill>
                <a:srgbClr val="414141"/>
              </a:solidFill>
              <a:prstDash val="solid"/>
              <a:round/>
            </a:ln>
          </a:insideH>
          <a:insideV>
            <a:ln w="12700" cap="flat">
              <a:solidFill>
                <a:srgbClr val="414141"/>
              </a:solidFill>
              <a:prstDash val="solid"/>
              <a:round/>
            </a:ln>
          </a:insideV>
        </a:tcBdr>
        <a:fill>
          <a:solidFill>
            <a:srgbClr val="414141">
              <a:alpha val="20000"/>
            </a:srgbClr>
          </a:solidFill>
        </a:fill>
      </a:tcStyle>
    </a:firstCol>
    <a:lastRow>
      <a:tcTxStyle b="on" i="off">
        <a:font>
          <a:latin typeface="Palatino"/>
          <a:ea typeface="Palatino"/>
          <a:cs typeface="Palatino"/>
        </a:font>
        <a:srgbClr val="414141"/>
      </a:tcTxStyle>
      <a:tcStyle>
        <a:tcBdr>
          <a:left>
            <a:ln w="12700" cap="flat">
              <a:solidFill>
                <a:srgbClr val="414141"/>
              </a:solidFill>
              <a:prstDash val="solid"/>
              <a:round/>
            </a:ln>
          </a:left>
          <a:right>
            <a:ln w="12700" cap="flat">
              <a:solidFill>
                <a:srgbClr val="414141"/>
              </a:solidFill>
              <a:prstDash val="solid"/>
              <a:round/>
            </a:ln>
          </a:right>
          <a:top>
            <a:ln w="50800" cap="flat">
              <a:solidFill>
                <a:srgbClr val="414141"/>
              </a:solidFill>
              <a:prstDash val="solid"/>
              <a:round/>
            </a:ln>
          </a:top>
          <a:bottom>
            <a:ln w="12700" cap="flat">
              <a:solidFill>
                <a:srgbClr val="414141"/>
              </a:solidFill>
              <a:prstDash val="solid"/>
              <a:round/>
            </a:ln>
          </a:bottom>
          <a:insideH>
            <a:ln w="12700" cap="flat">
              <a:solidFill>
                <a:srgbClr val="414141"/>
              </a:solidFill>
              <a:prstDash val="solid"/>
              <a:round/>
            </a:ln>
          </a:insideH>
          <a:insideV>
            <a:ln w="12700" cap="flat">
              <a:solidFill>
                <a:srgbClr val="414141"/>
              </a:solidFill>
              <a:prstDash val="solid"/>
              <a:round/>
            </a:ln>
          </a:insideV>
        </a:tcBdr>
        <a:fill>
          <a:noFill/>
        </a:fill>
      </a:tcStyle>
    </a:lastRow>
    <a:firstRow>
      <a:tcTxStyle b="on" i="off">
        <a:font>
          <a:latin typeface="Palatino"/>
          <a:ea typeface="Palatino"/>
          <a:cs typeface="Palatino"/>
        </a:font>
        <a:srgbClr val="414141"/>
      </a:tcTxStyle>
      <a:tcStyle>
        <a:tcBdr>
          <a:left>
            <a:ln w="12700" cap="flat">
              <a:solidFill>
                <a:srgbClr val="414141"/>
              </a:solidFill>
              <a:prstDash val="solid"/>
              <a:round/>
            </a:ln>
          </a:left>
          <a:right>
            <a:ln w="12700" cap="flat">
              <a:solidFill>
                <a:srgbClr val="414141"/>
              </a:solidFill>
              <a:prstDash val="solid"/>
              <a:round/>
            </a:ln>
          </a:right>
          <a:top>
            <a:ln w="12700" cap="flat">
              <a:solidFill>
                <a:srgbClr val="414141"/>
              </a:solidFill>
              <a:prstDash val="solid"/>
              <a:round/>
            </a:ln>
          </a:top>
          <a:bottom>
            <a:ln w="25400" cap="flat">
              <a:solidFill>
                <a:srgbClr val="414141"/>
              </a:solidFill>
              <a:prstDash val="solid"/>
              <a:round/>
            </a:ln>
          </a:bottom>
          <a:insideH>
            <a:ln w="12700" cap="flat">
              <a:solidFill>
                <a:srgbClr val="414141"/>
              </a:solidFill>
              <a:prstDash val="solid"/>
              <a:round/>
            </a:ln>
          </a:insideH>
          <a:insideV>
            <a:ln w="12700" cap="flat">
              <a:solidFill>
                <a:srgbClr val="414141"/>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67" autoAdjust="0"/>
    <p:restoredTop sz="94650"/>
  </p:normalViewPr>
  <p:slideViewPr>
    <p:cSldViewPr snapToGrid="0" snapToObjects="1">
      <p:cViewPr varScale="1">
        <p:scale>
          <a:sx n="41" d="100"/>
          <a:sy n="41" d="100"/>
        </p:scale>
        <p:origin x="912"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berto Monari" userId="b43c3e3960db888f" providerId="LiveId" clId="{43F194FE-C6DE-4616-906C-0290C7FDAC0B}"/>
    <pc:docChg chg="modSld">
      <pc:chgData name="Alberto Monari" userId="b43c3e3960db888f" providerId="LiveId" clId="{43F194FE-C6DE-4616-906C-0290C7FDAC0B}" dt="2020-11-10T14:25:35.682" v="37" actId="20577"/>
      <pc:docMkLst>
        <pc:docMk/>
      </pc:docMkLst>
      <pc:sldChg chg="modSp mod">
        <pc:chgData name="Alberto Monari" userId="b43c3e3960db888f" providerId="LiveId" clId="{43F194FE-C6DE-4616-906C-0290C7FDAC0B}" dt="2020-11-10T14:25:35.682" v="37" actId="20577"/>
        <pc:sldMkLst>
          <pc:docMk/>
          <pc:sldMk cId="0" sldId="267"/>
        </pc:sldMkLst>
        <pc:spChg chg="mod">
          <ac:chgData name="Alberto Monari" userId="b43c3e3960db888f" providerId="LiveId" clId="{43F194FE-C6DE-4616-906C-0290C7FDAC0B}" dt="2020-11-10T14:25:35.682" v="37" actId="20577"/>
          <ac:spMkLst>
            <pc:docMk/>
            <pc:sldMk cId="0" sldId="267"/>
            <ac:spMk id="18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3" name="Shape 73"/>
          <p:cNvSpPr>
            <a:spLocks noGrp="1" noRot="1" noChangeAspect="1"/>
          </p:cNvSpPr>
          <p:nvPr>
            <p:ph type="sldImg"/>
          </p:nvPr>
        </p:nvSpPr>
        <p:spPr>
          <a:xfrm>
            <a:off x="1143000" y="685800"/>
            <a:ext cx="4572000" cy="3429000"/>
          </a:xfrm>
          <a:prstGeom prst="rect">
            <a:avLst/>
          </a:prstGeom>
        </p:spPr>
        <p:txBody>
          <a:bodyPr/>
          <a:lstStyle/>
          <a:p>
            <a:endParaRPr/>
          </a:p>
        </p:txBody>
      </p:sp>
      <p:sp>
        <p:nvSpPr>
          <p:cNvPr id="74" name="Shape 7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6999"/>
      </a:lnSpc>
      <a:defRPr sz="2200">
        <a:latin typeface="+mj-lt"/>
        <a:ea typeface="+mj-ea"/>
        <a:cs typeface="+mj-cs"/>
        <a:sym typeface="Helvetica Neue"/>
      </a:defRPr>
    </a:lvl1pPr>
    <a:lvl2pPr indent="228600" defTabSz="457200" latinLnBrk="0">
      <a:lnSpc>
        <a:spcPct val="116999"/>
      </a:lnSpc>
      <a:defRPr sz="2200">
        <a:latin typeface="+mj-lt"/>
        <a:ea typeface="+mj-ea"/>
        <a:cs typeface="+mj-cs"/>
        <a:sym typeface="Helvetica Neue"/>
      </a:defRPr>
    </a:lvl2pPr>
    <a:lvl3pPr indent="457200" defTabSz="457200" latinLnBrk="0">
      <a:lnSpc>
        <a:spcPct val="116999"/>
      </a:lnSpc>
      <a:defRPr sz="2200">
        <a:latin typeface="+mj-lt"/>
        <a:ea typeface="+mj-ea"/>
        <a:cs typeface="+mj-cs"/>
        <a:sym typeface="Helvetica Neue"/>
      </a:defRPr>
    </a:lvl3pPr>
    <a:lvl4pPr indent="685800" defTabSz="457200" latinLnBrk="0">
      <a:lnSpc>
        <a:spcPct val="116999"/>
      </a:lnSpc>
      <a:defRPr sz="2200">
        <a:latin typeface="+mj-lt"/>
        <a:ea typeface="+mj-ea"/>
        <a:cs typeface="+mj-cs"/>
        <a:sym typeface="Helvetica Neue"/>
      </a:defRPr>
    </a:lvl4pPr>
    <a:lvl5pPr indent="914400" defTabSz="457200" latinLnBrk="0">
      <a:lnSpc>
        <a:spcPct val="116999"/>
      </a:lnSpc>
      <a:defRPr sz="2200">
        <a:latin typeface="+mj-lt"/>
        <a:ea typeface="+mj-ea"/>
        <a:cs typeface="+mj-cs"/>
        <a:sym typeface="Helvetica Neue"/>
      </a:defRPr>
    </a:lvl5pPr>
    <a:lvl6pPr indent="1143000" defTabSz="457200" latinLnBrk="0">
      <a:lnSpc>
        <a:spcPct val="116999"/>
      </a:lnSpc>
      <a:defRPr sz="2200">
        <a:latin typeface="+mj-lt"/>
        <a:ea typeface="+mj-ea"/>
        <a:cs typeface="+mj-cs"/>
        <a:sym typeface="Helvetica Neue"/>
      </a:defRPr>
    </a:lvl6pPr>
    <a:lvl7pPr indent="1371600" defTabSz="457200" latinLnBrk="0">
      <a:lnSpc>
        <a:spcPct val="116999"/>
      </a:lnSpc>
      <a:defRPr sz="2200">
        <a:latin typeface="+mj-lt"/>
        <a:ea typeface="+mj-ea"/>
        <a:cs typeface="+mj-cs"/>
        <a:sym typeface="Helvetica Neue"/>
      </a:defRPr>
    </a:lvl7pPr>
    <a:lvl8pPr indent="1600200" defTabSz="457200" latinLnBrk="0">
      <a:lnSpc>
        <a:spcPct val="116999"/>
      </a:lnSpc>
      <a:defRPr sz="2200">
        <a:latin typeface="+mj-lt"/>
        <a:ea typeface="+mj-ea"/>
        <a:cs typeface="+mj-cs"/>
        <a:sym typeface="Helvetica Neue"/>
      </a:defRPr>
    </a:lvl8pPr>
    <a:lvl9pPr indent="1828800" defTabSz="457200" latinLnBrk="0">
      <a:lnSpc>
        <a:spcPct val="116999"/>
      </a:lnSpc>
      <a:defRPr sz="2200">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3"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efault 0">
    <p:spTree>
      <p:nvGrpSpPr>
        <p:cNvPr id="1" name=""/>
        <p:cNvGrpSpPr/>
        <p:nvPr/>
      </p:nvGrpSpPr>
      <p:grpSpPr>
        <a:xfrm>
          <a:off x="0" y="0"/>
          <a:ext cx="0" cy="0"/>
          <a:chOff x="0" y="0"/>
          <a:chExt cx="0" cy="0"/>
        </a:xfrm>
      </p:grpSpPr>
      <p:sp>
        <p:nvSpPr>
          <p:cNvPr id="20"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27" name="Ligne"/>
          <p:cNvSpPr/>
          <p:nvPr/>
        </p:nvSpPr>
        <p:spPr>
          <a:xfrm flipV="1">
            <a:off x="14989175" y="9918700"/>
            <a:ext cx="0" cy="2309813"/>
          </a:xfrm>
          <a:prstGeom prst="line">
            <a:avLst/>
          </a:prstGeom>
          <a:ln w="12700">
            <a:solidFill>
              <a:srgbClr val="444444">
                <a:alpha val="29803"/>
              </a:srgbClr>
            </a:solidFill>
          </a:ln>
        </p:spPr>
        <p:txBody>
          <a:bodyPr lIns="45719" rIns="45719"/>
          <a:lstStyle/>
          <a:p>
            <a:pPr>
              <a:defRPr>
                <a:solidFill>
                  <a:srgbClr val="414141"/>
                </a:solidFill>
              </a:defRPr>
            </a:pPr>
            <a:endParaRPr/>
          </a:p>
        </p:txBody>
      </p:sp>
      <p:sp>
        <p:nvSpPr>
          <p:cNvPr id="28" name="Ligne"/>
          <p:cNvSpPr/>
          <p:nvPr/>
        </p:nvSpPr>
        <p:spPr>
          <a:xfrm>
            <a:off x="952500" y="12801600"/>
            <a:ext cx="22498050" cy="0"/>
          </a:xfrm>
          <a:prstGeom prst="line">
            <a:avLst/>
          </a:prstGeom>
          <a:ln w="12700">
            <a:solidFill>
              <a:srgbClr val="444444">
                <a:alpha val="29803"/>
              </a:srgbClr>
            </a:solidFill>
          </a:ln>
        </p:spPr>
        <p:txBody>
          <a:bodyPr lIns="45719" rIns="45719"/>
          <a:lstStyle/>
          <a:p>
            <a:pPr>
              <a:defRPr>
                <a:solidFill>
                  <a:srgbClr val="414141"/>
                </a:solidFill>
              </a:defRPr>
            </a:pPr>
            <a:endParaRPr/>
          </a:p>
        </p:txBody>
      </p:sp>
      <p:sp>
        <p:nvSpPr>
          <p:cNvPr id="29" name="Ligne"/>
          <p:cNvSpPr/>
          <p:nvPr/>
        </p:nvSpPr>
        <p:spPr>
          <a:xfrm>
            <a:off x="952499" y="9321800"/>
            <a:ext cx="22499640" cy="0"/>
          </a:xfrm>
          <a:prstGeom prst="line">
            <a:avLst/>
          </a:prstGeom>
          <a:ln w="12700">
            <a:solidFill>
              <a:srgbClr val="444444">
                <a:alpha val="29803"/>
              </a:srgbClr>
            </a:solidFill>
          </a:ln>
        </p:spPr>
        <p:txBody>
          <a:bodyPr lIns="45719" rIns="45719"/>
          <a:lstStyle/>
          <a:p>
            <a:pPr>
              <a:defRPr>
                <a:solidFill>
                  <a:srgbClr val="414141"/>
                </a:solidFill>
              </a:defRPr>
            </a:pPr>
            <a:endParaRPr/>
          </a:p>
        </p:txBody>
      </p:sp>
      <p:sp>
        <p:nvSpPr>
          <p:cNvPr id="30" name="Ligne"/>
          <p:cNvSpPr/>
          <p:nvPr/>
        </p:nvSpPr>
        <p:spPr>
          <a:xfrm flipV="1">
            <a:off x="14989175" y="9918700"/>
            <a:ext cx="0" cy="2309813"/>
          </a:xfrm>
          <a:prstGeom prst="line">
            <a:avLst/>
          </a:prstGeom>
          <a:ln w="12700">
            <a:solidFill>
              <a:srgbClr val="444444">
                <a:alpha val="29803"/>
              </a:srgbClr>
            </a:solidFill>
          </a:ln>
        </p:spPr>
        <p:txBody>
          <a:bodyPr lIns="45719" rIns="45719"/>
          <a:lstStyle/>
          <a:p>
            <a:pPr>
              <a:defRPr>
                <a:solidFill>
                  <a:srgbClr val="414141"/>
                </a:solidFill>
              </a:defRPr>
            </a:pPr>
            <a:endParaRPr/>
          </a:p>
        </p:txBody>
      </p:sp>
      <p:sp>
        <p:nvSpPr>
          <p:cNvPr id="31"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38" name="Ligne"/>
          <p:cNvSpPr/>
          <p:nvPr/>
        </p:nvSpPr>
        <p:spPr>
          <a:xfrm>
            <a:off x="952500" y="6858000"/>
            <a:ext cx="10642600" cy="0"/>
          </a:xfrm>
          <a:prstGeom prst="line">
            <a:avLst/>
          </a:prstGeom>
          <a:ln w="12700">
            <a:solidFill>
              <a:srgbClr val="444444">
                <a:alpha val="29803"/>
              </a:srgbClr>
            </a:solidFill>
          </a:ln>
        </p:spPr>
        <p:txBody>
          <a:bodyPr lIns="45719" rIns="45719"/>
          <a:lstStyle/>
          <a:p>
            <a:pPr>
              <a:defRPr>
                <a:solidFill>
                  <a:srgbClr val="414141"/>
                </a:solidFill>
              </a:defRPr>
            </a:pPr>
            <a:endParaRPr/>
          </a:p>
        </p:txBody>
      </p:sp>
      <p:sp>
        <p:nvSpPr>
          <p:cNvPr id="39" name="Ligne"/>
          <p:cNvSpPr/>
          <p:nvPr/>
        </p:nvSpPr>
        <p:spPr>
          <a:xfrm>
            <a:off x="952500" y="3898900"/>
            <a:ext cx="10642600" cy="0"/>
          </a:xfrm>
          <a:prstGeom prst="line">
            <a:avLst/>
          </a:prstGeom>
          <a:ln w="12700">
            <a:solidFill>
              <a:srgbClr val="444444">
                <a:alpha val="29803"/>
              </a:srgbClr>
            </a:solidFill>
          </a:ln>
        </p:spPr>
        <p:txBody>
          <a:bodyPr lIns="45719" rIns="45719"/>
          <a:lstStyle/>
          <a:p>
            <a:pPr>
              <a:defRPr>
                <a:solidFill>
                  <a:srgbClr val="414141"/>
                </a:solidFill>
              </a:defRPr>
            </a:pPr>
            <a:endParaRPr/>
          </a:p>
        </p:txBody>
      </p:sp>
      <p:sp>
        <p:nvSpPr>
          <p:cNvPr id="40"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47" name="Ligne"/>
          <p:cNvSpPr/>
          <p:nvPr/>
        </p:nvSpPr>
        <p:spPr>
          <a:xfrm>
            <a:off x="952500" y="3048000"/>
            <a:ext cx="22494875" cy="0"/>
          </a:xfrm>
          <a:prstGeom prst="line">
            <a:avLst/>
          </a:prstGeom>
          <a:ln w="12700">
            <a:solidFill>
              <a:srgbClr val="444444">
                <a:alpha val="29803"/>
              </a:srgbClr>
            </a:solidFill>
          </a:ln>
        </p:spPr>
        <p:txBody>
          <a:bodyPr lIns="45719" rIns="45719"/>
          <a:lstStyle/>
          <a:p>
            <a:pPr>
              <a:defRPr>
                <a:solidFill>
                  <a:srgbClr val="414141"/>
                </a:solidFill>
              </a:defRPr>
            </a:pPr>
            <a:endParaRPr/>
          </a:p>
        </p:txBody>
      </p:sp>
      <p:sp>
        <p:nvSpPr>
          <p:cNvPr id="48" name="Ligne"/>
          <p:cNvSpPr/>
          <p:nvPr/>
        </p:nvSpPr>
        <p:spPr>
          <a:xfrm>
            <a:off x="952500" y="889000"/>
            <a:ext cx="22494875" cy="0"/>
          </a:xfrm>
          <a:prstGeom prst="line">
            <a:avLst/>
          </a:prstGeom>
          <a:ln w="12700">
            <a:solidFill>
              <a:srgbClr val="444444">
                <a:alpha val="29803"/>
              </a:srgbClr>
            </a:solidFill>
          </a:ln>
        </p:spPr>
        <p:txBody>
          <a:bodyPr lIns="45719" rIns="45719"/>
          <a:lstStyle/>
          <a:p>
            <a:pPr>
              <a:defRPr>
                <a:solidFill>
                  <a:srgbClr val="414141"/>
                </a:solidFill>
              </a:defRPr>
            </a:pPr>
            <a:endParaRPr/>
          </a:p>
        </p:txBody>
      </p:sp>
      <p:sp>
        <p:nvSpPr>
          <p:cNvPr id="49"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56" name="Ligne"/>
          <p:cNvSpPr/>
          <p:nvPr/>
        </p:nvSpPr>
        <p:spPr>
          <a:xfrm>
            <a:off x="952500" y="3048000"/>
            <a:ext cx="22494875" cy="0"/>
          </a:xfrm>
          <a:prstGeom prst="line">
            <a:avLst/>
          </a:prstGeom>
          <a:ln w="12700">
            <a:solidFill>
              <a:srgbClr val="444444">
                <a:alpha val="29803"/>
              </a:srgbClr>
            </a:solidFill>
          </a:ln>
        </p:spPr>
        <p:txBody>
          <a:bodyPr lIns="45719" rIns="45719"/>
          <a:lstStyle/>
          <a:p>
            <a:pPr>
              <a:defRPr>
                <a:solidFill>
                  <a:srgbClr val="414141"/>
                </a:solidFill>
              </a:defRPr>
            </a:pPr>
            <a:endParaRPr/>
          </a:p>
        </p:txBody>
      </p:sp>
      <p:sp>
        <p:nvSpPr>
          <p:cNvPr id="57" name="Ligne"/>
          <p:cNvSpPr/>
          <p:nvPr/>
        </p:nvSpPr>
        <p:spPr>
          <a:xfrm>
            <a:off x="952500" y="889000"/>
            <a:ext cx="22494875" cy="0"/>
          </a:xfrm>
          <a:prstGeom prst="line">
            <a:avLst/>
          </a:prstGeom>
          <a:ln w="12700">
            <a:solidFill>
              <a:srgbClr val="444444">
                <a:alpha val="29803"/>
              </a:srgbClr>
            </a:solidFill>
          </a:ln>
        </p:spPr>
        <p:txBody>
          <a:bodyPr lIns="45719" rIns="45719"/>
          <a:lstStyle/>
          <a:p>
            <a:pPr>
              <a:defRPr>
                <a:solidFill>
                  <a:srgbClr val="414141"/>
                </a:solidFill>
              </a:defRPr>
            </a:pPr>
            <a:endParaRPr/>
          </a:p>
        </p:txBody>
      </p:sp>
      <p:sp>
        <p:nvSpPr>
          <p:cNvPr id="58"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ita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5" name="-Gilles Allain"/>
          <p:cNvSpPr txBox="1">
            <a:spLocks noGrp="1"/>
          </p:cNvSpPr>
          <p:nvPr>
            <p:ph type="body" sz="quarter" idx="21"/>
          </p:nvPr>
        </p:nvSpPr>
        <p:spPr>
          <a:xfrm>
            <a:off x="990600" y="8420100"/>
            <a:ext cx="22390100" cy="812800"/>
          </a:xfrm>
          <a:prstGeom prst="rect">
            <a:avLst/>
          </a:prstGeom>
        </p:spPr>
        <p:txBody>
          <a:bodyPr anchor="t">
            <a:spAutoFit/>
          </a:bodyPr>
          <a:lstStyle>
            <a:lvl1pPr marL="0" indent="0" algn="ctr">
              <a:spcBef>
                <a:spcPts val="1700"/>
              </a:spcBef>
              <a:buClrTx/>
              <a:buSzTx/>
              <a:buFontTx/>
              <a:buNone/>
              <a:defRPr sz="4200" i="1"/>
            </a:lvl1pPr>
          </a:lstStyle>
          <a:p>
            <a:r>
              <a:t>-Gilles Allain</a:t>
            </a:r>
          </a:p>
        </p:txBody>
      </p:sp>
      <p:sp>
        <p:nvSpPr>
          <p:cNvPr id="66" name="« Saisissez une citation ici. »"/>
          <p:cNvSpPr txBox="1">
            <a:spLocks noGrp="1"/>
          </p:cNvSpPr>
          <p:nvPr>
            <p:ph type="body" sz="quarter" idx="22"/>
          </p:nvPr>
        </p:nvSpPr>
        <p:spPr>
          <a:xfrm>
            <a:off x="2374900" y="6000750"/>
            <a:ext cx="19621500" cy="939800"/>
          </a:xfrm>
          <a:prstGeom prst="rect">
            <a:avLst/>
          </a:prstGeom>
        </p:spPr>
        <p:txBody>
          <a:bodyPr>
            <a:spAutoFit/>
          </a:bodyPr>
          <a:lstStyle>
            <a:lvl1pPr marL="0" indent="0" algn="ctr">
              <a:spcBef>
                <a:spcPts val="0"/>
              </a:spcBef>
              <a:buClrTx/>
              <a:buSzTx/>
              <a:buFontTx/>
              <a:buNone/>
            </a:lvl1pPr>
          </a:lstStyle>
          <a:p>
            <a:r>
              <a:t>« Saisissez une citation ici. » </a:t>
            </a:r>
          </a:p>
        </p:txBody>
      </p:sp>
      <p:sp>
        <p:nvSpPr>
          <p:cNvPr id="67" name="Numéro de diapositive"/>
          <p:cNvSpPr txBox="1">
            <a:spLocks noGrp="1"/>
          </p:cNvSpPr>
          <p:nvPr>
            <p:ph type="sldNum" sz="quarter" idx="2"/>
          </p:nvPr>
        </p:nvSpPr>
        <p:spPr>
          <a:xfrm>
            <a:off x="11976100" y="13017500"/>
            <a:ext cx="419100" cy="508000"/>
          </a:xfrm>
          <a:prstGeom prst="rect">
            <a:avLst/>
          </a:prstGeom>
        </p:spPr>
        <p:txBody>
          <a:bodyPr/>
          <a:lstStyle>
            <a:lvl1pPr defTabSz="825500"/>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srcRect/>
          <a:stretch>
            <a:fillRect/>
          </a:stretch>
        </a:blipFill>
        <a:effectLst/>
      </p:bgPr>
    </p:bg>
    <p:spTree>
      <p:nvGrpSpPr>
        <p:cNvPr id="1" name=""/>
        <p:cNvGrpSpPr/>
        <p:nvPr/>
      </p:nvGrpSpPr>
      <p:grpSpPr>
        <a:xfrm>
          <a:off x="0" y="0"/>
          <a:ext cx="0" cy="0"/>
          <a:chOff x="0" y="0"/>
          <a:chExt cx="0" cy="0"/>
        </a:xfrm>
      </p:grpSpPr>
      <p:sp>
        <p:nvSpPr>
          <p:cNvPr id="2" name="Ligne"/>
          <p:cNvSpPr/>
          <p:nvPr/>
        </p:nvSpPr>
        <p:spPr>
          <a:xfrm>
            <a:off x="952500" y="3060700"/>
            <a:ext cx="22494875" cy="0"/>
          </a:xfrm>
          <a:prstGeom prst="line">
            <a:avLst/>
          </a:prstGeom>
          <a:ln w="12700">
            <a:solidFill>
              <a:srgbClr val="444444">
                <a:alpha val="29803"/>
              </a:srgbClr>
            </a:solidFill>
          </a:ln>
        </p:spPr>
        <p:txBody>
          <a:bodyPr lIns="45719" rIns="45719"/>
          <a:lstStyle/>
          <a:p>
            <a:pPr>
              <a:defRPr>
                <a:solidFill>
                  <a:srgbClr val="414141"/>
                </a:solidFill>
              </a:defRPr>
            </a:pPr>
            <a:endParaRPr/>
          </a:p>
        </p:txBody>
      </p:sp>
      <p:sp>
        <p:nvSpPr>
          <p:cNvPr id="3" name="Ligne"/>
          <p:cNvSpPr/>
          <p:nvPr/>
        </p:nvSpPr>
        <p:spPr>
          <a:xfrm>
            <a:off x="952500" y="889000"/>
            <a:ext cx="22494875" cy="0"/>
          </a:xfrm>
          <a:prstGeom prst="line">
            <a:avLst/>
          </a:prstGeom>
          <a:ln w="12700">
            <a:solidFill>
              <a:srgbClr val="444444">
                <a:alpha val="29803"/>
              </a:srgbClr>
            </a:solidFill>
          </a:ln>
        </p:spPr>
        <p:txBody>
          <a:bodyPr lIns="45719" rIns="45719"/>
          <a:lstStyle/>
          <a:p>
            <a:pPr>
              <a:defRPr>
                <a:solidFill>
                  <a:srgbClr val="414141"/>
                </a:solidFill>
              </a:defRPr>
            </a:pPr>
            <a:endParaRPr/>
          </a:p>
        </p:txBody>
      </p:sp>
      <p:sp>
        <p:nvSpPr>
          <p:cNvPr id="4" name="Texte du titre"/>
          <p:cNvSpPr txBox="1">
            <a:spLocks noGrp="1"/>
          </p:cNvSpPr>
          <p:nvPr>
            <p:ph type="title"/>
          </p:nvPr>
        </p:nvSpPr>
        <p:spPr>
          <a:xfrm>
            <a:off x="1219200" y="449643"/>
            <a:ext cx="21945600" cy="24852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Texte du titre</a:t>
            </a:r>
          </a:p>
        </p:txBody>
      </p:sp>
      <p:sp>
        <p:nvSpPr>
          <p:cNvPr id="5" name="Texte niveau 1…"/>
          <p:cNvSpPr txBox="1">
            <a:spLocks noGrp="1"/>
          </p:cNvSpPr>
          <p:nvPr>
            <p:ph type="body" idx="1"/>
          </p:nvPr>
        </p:nvSpPr>
        <p:spPr>
          <a:xfrm>
            <a:off x="1219200" y="2934906"/>
            <a:ext cx="21945600" cy="9582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Texte niveau 1</a:t>
            </a:r>
          </a:p>
          <a:p>
            <a:pPr lvl="1"/>
            <a:r>
              <a:t>Texte niveau 2</a:t>
            </a:r>
          </a:p>
          <a:p>
            <a:pPr lvl="2"/>
            <a:r>
              <a:t>Texte niveau 3</a:t>
            </a:r>
          </a:p>
          <a:p>
            <a:pPr lvl="3"/>
            <a:r>
              <a:t>Texte niveau 4</a:t>
            </a:r>
          </a:p>
          <a:p>
            <a:pPr lvl="4"/>
            <a:r>
              <a:t>Texte niveau 5</a:t>
            </a:r>
          </a:p>
        </p:txBody>
      </p:sp>
      <p:sp>
        <p:nvSpPr>
          <p:cNvPr id="6" name="Numéro de diapositive"/>
          <p:cNvSpPr txBox="1">
            <a:spLocks noGrp="1"/>
          </p:cNvSpPr>
          <p:nvPr>
            <p:ph type="sldNum" sz="quarter" idx="2"/>
          </p:nvPr>
        </p:nvSpPr>
        <p:spPr>
          <a:xfrm>
            <a:off x="11976099" y="13017500"/>
            <a:ext cx="419101" cy="508000"/>
          </a:xfrm>
          <a:prstGeom prst="rect">
            <a:avLst/>
          </a:prstGeom>
          <a:ln w="12700">
            <a:miter lim="400000"/>
          </a:ln>
        </p:spPr>
        <p:txBody>
          <a:bodyPr wrap="none" lIns="50800" tIns="50800" rIns="50800" bIns="50800">
            <a:spAutoFit/>
          </a:bodyPr>
          <a:lstStyle>
            <a:lvl1pPr algn="ctr" defTabSz="914400">
              <a:defRPr sz="2400">
                <a:solidFill>
                  <a:srgbClr val="4C494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ctr" defTabSz="825500" rtl="0" latinLnBrk="0">
        <a:lnSpc>
          <a:spcPct val="90000"/>
        </a:lnSpc>
        <a:spcBef>
          <a:spcPts val="2300"/>
        </a:spcBef>
        <a:spcAft>
          <a:spcPts val="0"/>
        </a:spcAft>
        <a:buClrTx/>
        <a:buSzTx/>
        <a:buFontTx/>
        <a:buNone/>
        <a:tabLst/>
        <a:defRPr sz="9800" b="0" i="0" u="none" strike="noStrike" cap="none" spc="0" baseline="0">
          <a:solidFill>
            <a:srgbClr val="D93E2B"/>
          </a:solidFill>
          <a:uFillTx/>
          <a:latin typeface="Bodoni SvtyTwo ITC TT-Book"/>
          <a:ea typeface="Bodoni SvtyTwo ITC TT-Book"/>
          <a:cs typeface="Bodoni SvtyTwo ITC TT-Book"/>
          <a:sym typeface="Bodoni SvtyTwo ITC TT-Book"/>
        </a:defRPr>
      </a:lvl1pPr>
      <a:lvl2pPr marL="0" marR="0" indent="0" algn="ctr" defTabSz="825500" rtl="0" latinLnBrk="0">
        <a:lnSpc>
          <a:spcPct val="90000"/>
        </a:lnSpc>
        <a:spcBef>
          <a:spcPts val="2300"/>
        </a:spcBef>
        <a:spcAft>
          <a:spcPts val="0"/>
        </a:spcAft>
        <a:buClrTx/>
        <a:buSzTx/>
        <a:buFontTx/>
        <a:buNone/>
        <a:tabLst/>
        <a:defRPr sz="9800" b="0" i="0" u="none" strike="noStrike" cap="none" spc="0" baseline="0">
          <a:solidFill>
            <a:srgbClr val="D93E2B"/>
          </a:solidFill>
          <a:uFillTx/>
          <a:latin typeface="Bodoni SvtyTwo ITC TT-Book"/>
          <a:ea typeface="Bodoni SvtyTwo ITC TT-Book"/>
          <a:cs typeface="Bodoni SvtyTwo ITC TT-Book"/>
          <a:sym typeface="Bodoni SvtyTwo ITC TT-Book"/>
        </a:defRPr>
      </a:lvl2pPr>
      <a:lvl3pPr marL="0" marR="0" indent="0" algn="ctr" defTabSz="825500" rtl="0" latinLnBrk="0">
        <a:lnSpc>
          <a:spcPct val="90000"/>
        </a:lnSpc>
        <a:spcBef>
          <a:spcPts val="2300"/>
        </a:spcBef>
        <a:spcAft>
          <a:spcPts val="0"/>
        </a:spcAft>
        <a:buClrTx/>
        <a:buSzTx/>
        <a:buFontTx/>
        <a:buNone/>
        <a:tabLst/>
        <a:defRPr sz="9800" b="0" i="0" u="none" strike="noStrike" cap="none" spc="0" baseline="0">
          <a:solidFill>
            <a:srgbClr val="D93E2B"/>
          </a:solidFill>
          <a:uFillTx/>
          <a:latin typeface="Bodoni SvtyTwo ITC TT-Book"/>
          <a:ea typeface="Bodoni SvtyTwo ITC TT-Book"/>
          <a:cs typeface="Bodoni SvtyTwo ITC TT-Book"/>
          <a:sym typeface="Bodoni SvtyTwo ITC TT-Book"/>
        </a:defRPr>
      </a:lvl3pPr>
      <a:lvl4pPr marL="0" marR="0" indent="0" algn="ctr" defTabSz="825500" rtl="0" latinLnBrk="0">
        <a:lnSpc>
          <a:spcPct val="90000"/>
        </a:lnSpc>
        <a:spcBef>
          <a:spcPts val="2300"/>
        </a:spcBef>
        <a:spcAft>
          <a:spcPts val="0"/>
        </a:spcAft>
        <a:buClrTx/>
        <a:buSzTx/>
        <a:buFontTx/>
        <a:buNone/>
        <a:tabLst/>
        <a:defRPr sz="9800" b="0" i="0" u="none" strike="noStrike" cap="none" spc="0" baseline="0">
          <a:solidFill>
            <a:srgbClr val="D93E2B"/>
          </a:solidFill>
          <a:uFillTx/>
          <a:latin typeface="Bodoni SvtyTwo ITC TT-Book"/>
          <a:ea typeface="Bodoni SvtyTwo ITC TT-Book"/>
          <a:cs typeface="Bodoni SvtyTwo ITC TT-Book"/>
          <a:sym typeface="Bodoni SvtyTwo ITC TT-Book"/>
        </a:defRPr>
      </a:lvl4pPr>
      <a:lvl5pPr marL="0" marR="0" indent="0" algn="ctr" defTabSz="825500" rtl="0" latinLnBrk="0">
        <a:lnSpc>
          <a:spcPct val="90000"/>
        </a:lnSpc>
        <a:spcBef>
          <a:spcPts val="2300"/>
        </a:spcBef>
        <a:spcAft>
          <a:spcPts val="0"/>
        </a:spcAft>
        <a:buClrTx/>
        <a:buSzTx/>
        <a:buFontTx/>
        <a:buNone/>
        <a:tabLst/>
        <a:defRPr sz="9800" b="0" i="0" u="none" strike="noStrike" cap="none" spc="0" baseline="0">
          <a:solidFill>
            <a:srgbClr val="D93E2B"/>
          </a:solidFill>
          <a:uFillTx/>
          <a:latin typeface="Bodoni SvtyTwo ITC TT-Book"/>
          <a:ea typeface="Bodoni SvtyTwo ITC TT-Book"/>
          <a:cs typeface="Bodoni SvtyTwo ITC TT-Book"/>
          <a:sym typeface="Bodoni SvtyTwo ITC TT-Book"/>
        </a:defRPr>
      </a:lvl5pPr>
      <a:lvl6pPr marL="0" marR="0" indent="457200" algn="ctr" defTabSz="825500" rtl="0" latinLnBrk="0">
        <a:lnSpc>
          <a:spcPct val="90000"/>
        </a:lnSpc>
        <a:spcBef>
          <a:spcPts val="2300"/>
        </a:spcBef>
        <a:spcAft>
          <a:spcPts val="0"/>
        </a:spcAft>
        <a:buClrTx/>
        <a:buSzTx/>
        <a:buFontTx/>
        <a:buNone/>
        <a:tabLst/>
        <a:defRPr sz="9800" b="0" i="0" u="none" strike="noStrike" cap="none" spc="0" baseline="0">
          <a:solidFill>
            <a:srgbClr val="D93E2B"/>
          </a:solidFill>
          <a:uFillTx/>
          <a:latin typeface="Bodoni SvtyTwo ITC TT-Book"/>
          <a:ea typeface="Bodoni SvtyTwo ITC TT-Book"/>
          <a:cs typeface="Bodoni SvtyTwo ITC TT-Book"/>
          <a:sym typeface="Bodoni SvtyTwo ITC TT-Book"/>
        </a:defRPr>
      </a:lvl6pPr>
      <a:lvl7pPr marL="0" marR="0" indent="914400" algn="ctr" defTabSz="825500" rtl="0" latinLnBrk="0">
        <a:lnSpc>
          <a:spcPct val="90000"/>
        </a:lnSpc>
        <a:spcBef>
          <a:spcPts val="2300"/>
        </a:spcBef>
        <a:spcAft>
          <a:spcPts val="0"/>
        </a:spcAft>
        <a:buClrTx/>
        <a:buSzTx/>
        <a:buFontTx/>
        <a:buNone/>
        <a:tabLst/>
        <a:defRPr sz="9800" b="0" i="0" u="none" strike="noStrike" cap="none" spc="0" baseline="0">
          <a:solidFill>
            <a:srgbClr val="D93E2B"/>
          </a:solidFill>
          <a:uFillTx/>
          <a:latin typeface="Bodoni SvtyTwo ITC TT-Book"/>
          <a:ea typeface="Bodoni SvtyTwo ITC TT-Book"/>
          <a:cs typeface="Bodoni SvtyTwo ITC TT-Book"/>
          <a:sym typeface="Bodoni SvtyTwo ITC TT-Book"/>
        </a:defRPr>
      </a:lvl7pPr>
      <a:lvl8pPr marL="0" marR="0" indent="1371600" algn="ctr" defTabSz="825500" rtl="0" latinLnBrk="0">
        <a:lnSpc>
          <a:spcPct val="90000"/>
        </a:lnSpc>
        <a:spcBef>
          <a:spcPts val="2300"/>
        </a:spcBef>
        <a:spcAft>
          <a:spcPts val="0"/>
        </a:spcAft>
        <a:buClrTx/>
        <a:buSzTx/>
        <a:buFontTx/>
        <a:buNone/>
        <a:tabLst/>
        <a:defRPr sz="9800" b="0" i="0" u="none" strike="noStrike" cap="none" spc="0" baseline="0">
          <a:solidFill>
            <a:srgbClr val="D93E2B"/>
          </a:solidFill>
          <a:uFillTx/>
          <a:latin typeface="Bodoni SvtyTwo ITC TT-Book"/>
          <a:ea typeface="Bodoni SvtyTwo ITC TT-Book"/>
          <a:cs typeface="Bodoni SvtyTwo ITC TT-Book"/>
          <a:sym typeface="Bodoni SvtyTwo ITC TT-Book"/>
        </a:defRPr>
      </a:lvl8pPr>
      <a:lvl9pPr marL="0" marR="0" indent="1828800" algn="ctr" defTabSz="825500" rtl="0" latinLnBrk="0">
        <a:lnSpc>
          <a:spcPct val="90000"/>
        </a:lnSpc>
        <a:spcBef>
          <a:spcPts val="2300"/>
        </a:spcBef>
        <a:spcAft>
          <a:spcPts val="0"/>
        </a:spcAft>
        <a:buClrTx/>
        <a:buSzTx/>
        <a:buFontTx/>
        <a:buNone/>
        <a:tabLst/>
        <a:defRPr sz="9800" b="0" i="0" u="none" strike="noStrike" cap="none" spc="0" baseline="0">
          <a:solidFill>
            <a:srgbClr val="D93E2B"/>
          </a:solidFill>
          <a:uFillTx/>
          <a:latin typeface="Bodoni SvtyTwo ITC TT-Book"/>
          <a:ea typeface="Bodoni SvtyTwo ITC TT-Book"/>
          <a:cs typeface="Bodoni SvtyTwo ITC TT-Book"/>
          <a:sym typeface="Bodoni SvtyTwo ITC TT-Book"/>
        </a:defRPr>
      </a:lvl9pPr>
    </p:titleStyle>
    <p:bodyStyle>
      <a:lvl1pPr marL="6096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Palatino"/>
          <a:ea typeface="Palatino"/>
          <a:cs typeface="Palatino"/>
          <a:sym typeface="Palatino"/>
        </a:defRPr>
      </a:lvl1pPr>
      <a:lvl2pPr marL="2302933" marR="0" indent="-1693333"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Palatino"/>
          <a:ea typeface="Palatino"/>
          <a:cs typeface="Palatino"/>
          <a:sym typeface="Palatino"/>
        </a:defRPr>
      </a:lvl2pPr>
      <a:lvl3pPr marL="2912533" marR="0" indent="-1693333"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Palatino"/>
          <a:ea typeface="Palatino"/>
          <a:cs typeface="Palatino"/>
          <a:sym typeface="Palatino"/>
        </a:defRPr>
      </a:lvl3pPr>
      <a:lvl4pPr marL="3522133" marR="0" indent="-1693333"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Palatino"/>
          <a:ea typeface="Palatino"/>
          <a:cs typeface="Palatino"/>
          <a:sym typeface="Palatino"/>
        </a:defRPr>
      </a:lvl4pPr>
      <a:lvl5pPr marL="4131733" marR="0" indent="-1693333"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Palatino"/>
          <a:ea typeface="Palatino"/>
          <a:cs typeface="Palatino"/>
          <a:sym typeface="Palatino"/>
        </a:defRPr>
      </a:lvl5pPr>
      <a:lvl6pPr marL="4588933" marR="0" indent="-1693333"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Palatino"/>
          <a:ea typeface="Palatino"/>
          <a:cs typeface="Palatino"/>
          <a:sym typeface="Palatino"/>
        </a:defRPr>
      </a:lvl6pPr>
      <a:lvl7pPr marL="5046133" marR="0" indent="-1693333"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Palatino"/>
          <a:ea typeface="Palatino"/>
          <a:cs typeface="Palatino"/>
          <a:sym typeface="Palatino"/>
        </a:defRPr>
      </a:lvl7pPr>
      <a:lvl8pPr marL="5503333" marR="0" indent="-1693333"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Palatino"/>
          <a:ea typeface="Palatino"/>
          <a:cs typeface="Palatino"/>
          <a:sym typeface="Palatino"/>
        </a:defRPr>
      </a:lvl8pPr>
      <a:lvl9pPr marL="5960533" marR="0" indent="-1693333"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Palatino"/>
          <a:ea typeface="Palatino"/>
          <a:cs typeface="Palatino"/>
          <a:sym typeface="Palatino"/>
        </a:defRPr>
      </a:lvl9pPr>
    </p:bodyStyle>
    <p:otherStyle>
      <a:lvl1pPr marL="0" marR="0" indent="0" algn="ctr" defTabSz="9144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1pPr>
      <a:lvl2pPr marL="0" marR="0" indent="457200" algn="ctr" defTabSz="9144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2pPr>
      <a:lvl3pPr marL="0" marR="0" indent="914400" algn="ctr" defTabSz="9144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3pPr>
      <a:lvl4pPr marL="0" marR="0" indent="1371600" algn="ctr" defTabSz="9144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4pPr>
      <a:lvl5pPr marL="0" marR="0" indent="1828800" algn="ctr" defTabSz="9144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5pPr>
      <a:lvl6pPr marL="0" marR="0" indent="0" algn="ctr" defTabSz="9144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6pPr>
      <a:lvl7pPr marL="0" marR="0" indent="0" algn="ctr" defTabSz="9144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7pPr>
      <a:lvl8pPr marL="0" marR="0" indent="0" algn="ctr" defTabSz="9144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8pPr>
      <a:lvl9pPr marL="0" marR="0" indent="0" algn="ctr" defTabSz="9144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Louise Dietrich - Alberto Monari - Kevin Da Silva"/>
          <p:cNvSpPr txBox="1"/>
          <p:nvPr/>
        </p:nvSpPr>
        <p:spPr>
          <a:xfrm>
            <a:off x="952500" y="8651262"/>
            <a:ext cx="13500100" cy="553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914400">
              <a:lnSpc>
                <a:spcPct val="110000"/>
              </a:lnSpc>
              <a:defRPr sz="1800" i="1">
                <a:solidFill>
                  <a:srgbClr val="414141"/>
                </a:solidFill>
              </a:defRPr>
            </a:lvl1pPr>
          </a:lstStyle>
          <a:p>
            <a:r>
              <a:rPr sz="2800" dirty="0"/>
              <a:t>Louise Dietrich - Alberto Monari - Kevin Da Silva</a:t>
            </a:r>
          </a:p>
        </p:txBody>
      </p:sp>
      <p:pic>
        <p:nvPicPr>
          <p:cNvPr id="77" name="image.png" descr="image.png"/>
          <p:cNvPicPr>
            <a:picLocks noChangeAspect="1"/>
          </p:cNvPicPr>
          <p:nvPr/>
        </p:nvPicPr>
        <p:blipFill>
          <a:blip r:embed="rId2"/>
          <a:stretch>
            <a:fillRect/>
          </a:stretch>
        </p:blipFill>
        <p:spPr>
          <a:xfrm>
            <a:off x="898525" y="839787"/>
            <a:ext cx="22580600" cy="7429501"/>
          </a:xfrm>
          <a:prstGeom prst="rect">
            <a:avLst/>
          </a:prstGeom>
          <a:ln w="12700">
            <a:miter lim="400000"/>
          </a:ln>
        </p:spPr>
      </p:pic>
      <p:sp>
        <p:nvSpPr>
          <p:cNvPr id="78" name="Analytic Project with R"/>
          <p:cNvSpPr txBox="1">
            <a:spLocks noGrp="1"/>
          </p:cNvSpPr>
          <p:nvPr>
            <p:ph type="title" idx="4294967295"/>
          </p:nvPr>
        </p:nvSpPr>
        <p:spPr>
          <a:xfrm>
            <a:off x="952500" y="9398000"/>
            <a:ext cx="13500100" cy="3340100"/>
          </a:xfrm>
          <a:prstGeom prst="rect">
            <a:avLst/>
          </a:prstGeom>
        </p:spPr>
        <p:txBody>
          <a:bodyPr>
            <a:normAutofit/>
          </a:bodyPr>
          <a:lstStyle>
            <a:lvl1pPr algn="l"/>
          </a:lstStyle>
          <a:p>
            <a:r>
              <a:rPr lang="it-IT" dirty="0"/>
              <a:t>Econometrics and Statistical Models Project</a:t>
            </a:r>
            <a:endParaRPr dirty="0"/>
          </a:p>
        </p:txBody>
      </p:sp>
      <p:sp>
        <p:nvSpPr>
          <p:cNvPr id="79" name="Predictive model &amp; linear regression"/>
          <p:cNvSpPr txBox="1">
            <a:spLocks noGrp="1"/>
          </p:cNvSpPr>
          <p:nvPr>
            <p:ph type="body" sz="quarter" idx="4294967295"/>
          </p:nvPr>
        </p:nvSpPr>
        <p:spPr>
          <a:xfrm>
            <a:off x="15532100" y="9398000"/>
            <a:ext cx="7950200" cy="3340100"/>
          </a:xfrm>
          <a:prstGeom prst="rect">
            <a:avLst/>
          </a:prstGeom>
        </p:spPr>
        <p:txBody>
          <a:bodyPr>
            <a:normAutofit/>
          </a:bodyPr>
          <a:lstStyle>
            <a:lvl1pPr marL="0" indent="0">
              <a:spcBef>
                <a:spcPts val="0"/>
              </a:spcBef>
              <a:buSzTx/>
              <a:buNone/>
              <a:defRPr sz="3200"/>
            </a:lvl1pPr>
          </a:lstStyle>
          <a:p>
            <a:r>
              <a:rPr dirty="0"/>
              <a:t>Predictive model &amp; linear regression</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Data Cleaning"/>
          <p:cNvSpPr txBox="1">
            <a:spLocks noGrp="1"/>
          </p:cNvSpPr>
          <p:nvPr>
            <p:ph type="title" idx="4294967295"/>
          </p:nvPr>
        </p:nvSpPr>
        <p:spPr>
          <a:xfrm>
            <a:off x="952500" y="1143000"/>
            <a:ext cx="22479000" cy="1663700"/>
          </a:xfrm>
          <a:prstGeom prst="rect">
            <a:avLst/>
          </a:prstGeom>
        </p:spPr>
        <p:txBody>
          <a:bodyPr>
            <a:normAutofit/>
          </a:bodyPr>
          <a:lstStyle/>
          <a:p>
            <a:r>
              <a:t>Data Cleaning</a:t>
            </a:r>
          </a:p>
        </p:txBody>
      </p:sp>
      <p:sp>
        <p:nvSpPr>
          <p:cNvPr id="119" name="&gt; str(student_data)…"/>
          <p:cNvSpPr txBox="1"/>
          <p:nvPr/>
        </p:nvSpPr>
        <p:spPr>
          <a:xfrm>
            <a:off x="304799" y="4642901"/>
            <a:ext cx="9718676" cy="3488134"/>
          </a:xfrm>
          <a:prstGeom prst="rect">
            <a:avLst/>
          </a:prstGeom>
          <a:solidFill>
            <a:srgbClr val="000000"/>
          </a:solidFill>
          <a:ln w="76200">
            <a:solidFill>
              <a:srgbClr val="66635F"/>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defTabSz="914400">
              <a:defRPr sz="2000">
                <a:solidFill>
                  <a:srgbClr val="713776"/>
                </a:solidFill>
                <a:latin typeface="Andale Mono"/>
                <a:ea typeface="Andale Mono"/>
                <a:cs typeface="Andale Mono"/>
                <a:sym typeface="Andale Mono"/>
              </a:defRPr>
            </a:pPr>
            <a:r>
              <a:rPr dirty="0"/>
              <a:t>&gt; str(</a:t>
            </a:r>
            <a:r>
              <a:rPr dirty="0" err="1"/>
              <a:t>student_data</a:t>
            </a:r>
            <a:r>
              <a:rPr dirty="0"/>
              <a:t>)</a:t>
            </a:r>
          </a:p>
          <a:p>
            <a:pPr defTabSz="914400">
              <a:defRPr sz="2000">
                <a:solidFill>
                  <a:srgbClr val="FFFFFF"/>
                </a:solidFill>
                <a:latin typeface="Andale Mono"/>
                <a:ea typeface="Andale Mono"/>
                <a:cs typeface="Andale Mono"/>
                <a:sym typeface="Andale Mono"/>
              </a:defRPr>
            </a:pPr>
            <a:r>
              <a:rPr dirty="0"/>
              <a:t>'</a:t>
            </a:r>
            <a:r>
              <a:rPr dirty="0" err="1"/>
              <a:t>data.frame</a:t>
            </a:r>
            <a:r>
              <a:rPr dirty="0"/>
              <a:t>':	395 obs. of  33 variables:</a:t>
            </a:r>
          </a:p>
          <a:p>
            <a:pPr defTabSz="914400">
              <a:defRPr sz="2000">
                <a:solidFill>
                  <a:srgbClr val="FFFFFF"/>
                </a:solidFill>
                <a:latin typeface="Andale Mono"/>
                <a:ea typeface="Andale Mono"/>
                <a:cs typeface="Andale Mono"/>
                <a:sym typeface="Andale Mono"/>
              </a:defRPr>
            </a:pPr>
            <a:r>
              <a:rPr dirty="0"/>
              <a:t> $ school    : </a:t>
            </a:r>
            <a:r>
              <a:rPr dirty="0" err="1"/>
              <a:t>chr</a:t>
            </a:r>
            <a:r>
              <a:rPr dirty="0"/>
              <a:t>  "GP" "GP" "GP" "GP" ...</a:t>
            </a:r>
          </a:p>
          <a:p>
            <a:pPr defTabSz="914400">
              <a:defRPr sz="2000">
                <a:solidFill>
                  <a:srgbClr val="FFFFFF"/>
                </a:solidFill>
                <a:latin typeface="Andale Mono"/>
                <a:ea typeface="Andale Mono"/>
                <a:cs typeface="Andale Mono"/>
                <a:sym typeface="Andale Mono"/>
              </a:defRPr>
            </a:pPr>
            <a:r>
              <a:rPr dirty="0"/>
              <a:t> $ sex       : </a:t>
            </a:r>
            <a:r>
              <a:rPr dirty="0" err="1"/>
              <a:t>chr</a:t>
            </a:r>
            <a:r>
              <a:rPr dirty="0"/>
              <a:t>  "F" "F" "F" "F" ...</a:t>
            </a:r>
          </a:p>
          <a:p>
            <a:pPr defTabSz="914400">
              <a:defRPr sz="2000">
                <a:solidFill>
                  <a:srgbClr val="FFFFFF"/>
                </a:solidFill>
                <a:latin typeface="Andale Mono"/>
                <a:ea typeface="Andale Mono"/>
                <a:cs typeface="Andale Mono"/>
                <a:sym typeface="Andale Mono"/>
              </a:defRPr>
            </a:pPr>
            <a:r>
              <a:rPr dirty="0"/>
              <a:t> $ age       : int  18 17 15 15 16 16 16 17 15 15 ...</a:t>
            </a:r>
          </a:p>
          <a:p>
            <a:pPr defTabSz="914400">
              <a:defRPr sz="2000">
                <a:solidFill>
                  <a:srgbClr val="FFFFFF"/>
                </a:solidFill>
                <a:latin typeface="Andale Mono"/>
                <a:ea typeface="Andale Mono"/>
                <a:cs typeface="Andale Mono"/>
                <a:sym typeface="Andale Mono"/>
              </a:defRPr>
            </a:pPr>
            <a:r>
              <a:rPr dirty="0"/>
              <a:t> $ address   : </a:t>
            </a:r>
            <a:r>
              <a:rPr dirty="0" err="1"/>
              <a:t>chr</a:t>
            </a:r>
            <a:r>
              <a:rPr dirty="0"/>
              <a:t>  "U" "U" "U" "U" ...</a:t>
            </a:r>
          </a:p>
          <a:p>
            <a:pPr defTabSz="914400">
              <a:defRPr sz="2000">
                <a:solidFill>
                  <a:srgbClr val="FFFFFF"/>
                </a:solidFill>
                <a:latin typeface="Andale Mono"/>
                <a:ea typeface="Andale Mono"/>
                <a:cs typeface="Andale Mono"/>
                <a:sym typeface="Andale Mono"/>
              </a:defRPr>
            </a:pPr>
            <a:r>
              <a:rPr dirty="0"/>
              <a:t> $ </a:t>
            </a:r>
            <a:r>
              <a:rPr dirty="0" err="1"/>
              <a:t>famsize</a:t>
            </a:r>
            <a:r>
              <a:rPr dirty="0"/>
              <a:t>   : </a:t>
            </a:r>
            <a:r>
              <a:rPr dirty="0" err="1"/>
              <a:t>chr</a:t>
            </a:r>
            <a:r>
              <a:rPr dirty="0"/>
              <a:t>  "GT3" "GT3" "LE3" "GT3" ...</a:t>
            </a:r>
          </a:p>
          <a:p>
            <a:pPr defTabSz="914400">
              <a:defRPr sz="2000">
                <a:solidFill>
                  <a:srgbClr val="FFFFFF"/>
                </a:solidFill>
                <a:latin typeface="Andale Mono"/>
                <a:ea typeface="Andale Mono"/>
                <a:cs typeface="Andale Mono"/>
                <a:sym typeface="Andale Mono"/>
              </a:defRPr>
            </a:pPr>
            <a:r>
              <a:rPr dirty="0"/>
              <a:t> $ </a:t>
            </a:r>
            <a:r>
              <a:rPr dirty="0" err="1"/>
              <a:t>Pstatus</a:t>
            </a:r>
            <a:r>
              <a:rPr dirty="0"/>
              <a:t>   : </a:t>
            </a:r>
            <a:r>
              <a:rPr dirty="0" err="1"/>
              <a:t>chr</a:t>
            </a:r>
            <a:r>
              <a:rPr dirty="0"/>
              <a:t>  "A" "T" "T" "T" ...</a:t>
            </a:r>
          </a:p>
          <a:p>
            <a:pPr defTabSz="914400">
              <a:defRPr sz="2000">
                <a:solidFill>
                  <a:srgbClr val="FFFFFF"/>
                </a:solidFill>
                <a:latin typeface="Andale Mono"/>
                <a:ea typeface="Andale Mono"/>
                <a:cs typeface="Andale Mono"/>
                <a:sym typeface="Andale Mono"/>
              </a:defRPr>
            </a:pPr>
            <a:r>
              <a:rPr dirty="0"/>
              <a:t> $ </a:t>
            </a:r>
            <a:r>
              <a:rPr dirty="0" err="1"/>
              <a:t>Medu</a:t>
            </a:r>
            <a:r>
              <a:rPr dirty="0"/>
              <a:t>      : int  4 1 1 4 3 4 2 4 3 3 ...</a:t>
            </a:r>
          </a:p>
          <a:p>
            <a:pPr defTabSz="914400">
              <a:defRPr sz="2000">
                <a:solidFill>
                  <a:srgbClr val="FFFFFF"/>
                </a:solidFill>
                <a:latin typeface="Andale Mono"/>
                <a:ea typeface="Andale Mono"/>
                <a:cs typeface="Andale Mono"/>
                <a:sym typeface="Andale Mono"/>
              </a:defRPr>
            </a:pPr>
            <a:r>
              <a:rPr dirty="0"/>
              <a:t> $ </a:t>
            </a:r>
            <a:r>
              <a:rPr dirty="0" err="1"/>
              <a:t>Fedu</a:t>
            </a:r>
            <a:r>
              <a:rPr dirty="0"/>
              <a:t>      : int  4 1 1 2 3 3 2 4 2 4 ...</a:t>
            </a:r>
          </a:p>
          <a:p>
            <a:pPr defTabSz="914400">
              <a:defRPr sz="2000">
                <a:solidFill>
                  <a:srgbClr val="FFFFFF"/>
                </a:solidFill>
                <a:latin typeface="Andale Mono"/>
                <a:ea typeface="Andale Mono"/>
                <a:cs typeface="Andale Mono"/>
                <a:sym typeface="Andale Mono"/>
              </a:defRPr>
            </a:pPr>
            <a:r>
              <a:rPr dirty="0"/>
              <a:t> $ </a:t>
            </a:r>
            <a:r>
              <a:rPr dirty="0" err="1"/>
              <a:t>Mjob</a:t>
            </a:r>
            <a:r>
              <a:rPr dirty="0"/>
              <a:t>      : </a:t>
            </a:r>
            <a:r>
              <a:rPr dirty="0" err="1"/>
              <a:t>chr</a:t>
            </a:r>
            <a:r>
              <a:rPr dirty="0"/>
              <a:t>  "</a:t>
            </a:r>
            <a:r>
              <a:rPr dirty="0" err="1"/>
              <a:t>at_home</a:t>
            </a:r>
            <a:r>
              <a:rPr dirty="0"/>
              <a:t>" "</a:t>
            </a:r>
            <a:r>
              <a:rPr dirty="0" err="1"/>
              <a:t>at_home</a:t>
            </a:r>
            <a:r>
              <a:rPr dirty="0"/>
              <a:t>" "</a:t>
            </a:r>
            <a:r>
              <a:rPr dirty="0" err="1"/>
              <a:t>at_home</a:t>
            </a:r>
            <a:r>
              <a:rPr dirty="0"/>
              <a:t>" "health" ...</a:t>
            </a:r>
          </a:p>
        </p:txBody>
      </p:sp>
      <p:sp>
        <p:nvSpPr>
          <p:cNvPr id="120" name="Then we summarize the data, to check the values. As all our dataset is made of variables contained in intervals , it was not necessary to do box plot. A simple summarize allowed us to see we had no outliers."/>
          <p:cNvSpPr txBox="1"/>
          <p:nvPr/>
        </p:nvSpPr>
        <p:spPr>
          <a:xfrm>
            <a:off x="427038" y="9716671"/>
            <a:ext cx="5529626" cy="2318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defTabSz="914400">
              <a:defRPr sz="1800">
                <a:solidFill>
                  <a:srgbClr val="414141"/>
                </a:solidFill>
              </a:defRPr>
            </a:lvl1pPr>
          </a:lstStyle>
          <a:p>
            <a:r>
              <a:rPr sz="2400" dirty="0"/>
              <a:t>Then we summarize</a:t>
            </a:r>
            <a:r>
              <a:rPr lang="it-IT" sz="2400" dirty="0"/>
              <a:t>d</a:t>
            </a:r>
            <a:r>
              <a:rPr sz="2400" dirty="0"/>
              <a:t> the data</a:t>
            </a:r>
            <a:r>
              <a:rPr lang="fr-FR" sz="2400" dirty="0"/>
              <a:t> </a:t>
            </a:r>
            <a:r>
              <a:rPr sz="2400" dirty="0"/>
              <a:t>to check the values. As all our dataset is made of variables contained in intervals</a:t>
            </a:r>
            <a:r>
              <a:rPr lang="fr-FR" sz="2400" dirty="0"/>
              <a:t>, </a:t>
            </a:r>
            <a:r>
              <a:rPr lang="fr-FR" sz="2400" dirty="0" err="1"/>
              <a:t>we</a:t>
            </a:r>
            <a:r>
              <a:rPr lang="fr-FR" sz="2400" dirty="0"/>
              <a:t> </a:t>
            </a:r>
            <a:r>
              <a:rPr lang="fr-FR" sz="2400" dirty="0" err="1"/>
              <a:t>could</a:t>
            </a:r>
            <a:r>
              <a:rPr lang="fr-FR" sz="2400" dirty="0"/>
              <a:t> </a:t>
            </a:r>
            <a:r>
              <a:rPr lang="fr-FR" sz="2400" dirty="0" err="1"/>
              <a:t>see</a:t>
            </a:r>
            <a:r>
              <a:rPr lang="fr-FR" sz="2400" dirty="0"/>
              <a:t> </a:t>
            </a:r>
            <a:r>
              <a:rPr lang="fr-FR" sz="2400" dirty="0" err="1"/>
              <a:t>that</a:t>
            </a:r>
            <a:r>
              <a:rPr lang="fr-FR" sz="2400" dirty="0"/>
              <a:t> </a:t>
            </a:r>
            <a:r>
              <a:rPr lang="fr-FR" sz="2400" dirty="0" err="1"/>
              <a:t>there</a:t>
            </a:r>
            <a:r>
              <a:rPr lang="fr-FR" sz="2400" dirty="0"/>
              <a:t> </a:t>
            </a:r>
            <a:r>
              <a:rPr lang="fr-FR" sz="2400" dirty="0" err="1"/>
              <a:t>was</a:t>
            </a:r>
            <a:r>
              <a:rPr lang="fr-FR" sz="2400" dirty="0"/>
              <a:t> no </a:t>
            </a:r>
            <a:r>
              <a:rPr lang="fr-FR" sz="2400" dirty="0" err="1"/>
              <a:t>problem</a:t>
            </a:r>
            <a:r>
              <a:rPr lang="fr-FR" sz="2400" dirty="0"/>
              <a:t> </a:t>
            </a:r>
            <a:r>
              <a:rPr lang="fr-FR" sz="2400" dirty="0" err="1"/>
              <a:t>with</a:t>
            </a:r>
            <a:r>
              <a:rPr lang="fr-FR" sz="2400" dirty="0"/>
              <a:t> </a:t>
            </a:r>
            <a:r>
              <a:rPr lang="fr-FR" sz="2400" dirty="0" err="1"/>
              <a:t>outliers</a:t>
            </a:r>
            <a:r>
              <a:rPr lang="fr-FR" sz="2400" dirty="0"/>
              <a:t> values, and </a:t>
            </a:r>
            <a:r>
              <a:rPr lang="fr-FR" sz="2400" dirty="0" err="1"/>
              <a:t>there</a:t>
            </a:r>
            <a:r>
              <a:rPr lang="fr-FR" sz="2400" dirty="0"/>
              <a:t> </a:t>
            </a:r>
            <a:r>
              <a:rPr lang="fr-FR" sz="2400" dirty="0" err="1"/>
              <a:t>was</a:t>
            </a:r>
            <a:r>
              <a:rPr lang="fr-FR" sz="2400" dirty="0"/>
              <a:t> no </a:t>
            </a:r>
            <a:r>
              <a:rPr lang="fr-FR" sz="2400" dirty="0" err="1"/>
              <a:t>missing</a:t>
            </a:r>
            <a:r>
              <a:rPr lang="fr-FR" sz="2400" dirty="0"/>
              <a:t> values </a:t>
            </a:r>
            <a:r>
              <a:rPr lang="fr-FR" sz="2400" dirty="0" err="1"/>
              <a:t>too</a:t>
            </a:r>
            <a:r>
              <a:rPr lang="fr-FR" sz="2400" dirty="0"/>
              <a:t>.</a:t>
            </a:r>
          </a:p>
        </p:txBody>
      </p:sp>
      <p:sp>
        <p:nvSpPr>
          <p:cNvPr id="121" name="First we checked the structure and had to change the format…"/>
          <p:cNvSpPr txBox="1"/>
          <p:nvPr/>
        </p:nvSpPr>
        <p:spPr>
          <a:xfrm>
            <a:off x="263525" y="3253869"/>
            <a:ext cx="9974262"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defTabSz="914400">
              <a:defRPr sz="1800">
                <a:solidFill>
                  <a:srgbClr val="414141"/>
                </a:solidFill>
              </a:defRPr>
            </a:pPr>
            <a:r>
              <a:rPr sz="2400" dirty="0"/>
              <a:t>First</a:t>
            </a:r>
            <a:r>
              <a:rPr lang="it-IT" sz="2400" dirty="0"/>
              <a:t>ly</a:t>
            </a:r>
            <a:r>
              <a:rPr sz="2400" dirty="0"/>
              <a:t> we checked the structure and </a:t>
            </a:r>
            <a:r>
              <a:rPr lang="it-IT" sz="2400" dirty="0"/>
              <a:t>we </a:t>
            </a:r>
            <a:r>
              <a:rPr sz="2400" dirty="0"/>
              <a:t>had to change the format</a:t>
            </a:r>
            <a:r>
              <a:rPr lang="fr-FR" sz="2400" dirty="0"/>
              <a:t> </a:t>
            </a:r>
            <a:r>
              <a:rPr sz="2400" dirty="0"/>
              <a:t>of different variables from character to factor</a:t>
            </a:r>
            <a:r>
              <a:rPr lang="it-IT" sz="2400" dirty="0"/>
              <a:t> to </a:t>
            </a:r>
            <a:r>
              <a:rPr lang="en-US" sz="2400" dirty="0"/>
              <a:t>explicitly express the levels represented by those variables.</a:t>
            </a:r>
          </a:p>
        </p:txBody>
      </p:sp>
      <p:sp>
        <p:nvSpPr>
          <p:cNvPr id="122" name="&gt; str(student_data)…"/>
          <p:cNvSpPr txBox="1"/>
          <p:nvPr/>
        </p:nvSpPr>
        <p:spPr>
          <a:xfrm>
            <a:off x="11583987" y="4575769"/>
            <a:ext cx="12509501" cy="3555265"/>
          </a:xfrm>
          <a:prstGeom prst="rect">
            <a:avLst/>
          </a:prstGeom>
          <a:solidFill>
            <a:srgbClr val="000000"/>
          </a:solidFill>
          <a:ln w="76200">
            <a:solidFill>
              <a:srgbClr val="66635F"/>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defTabSz="914400">
              <a:defRPr sz="2000">
                <a:solidFill>
                  <a:srgbClr val="713776"/>
                </a:solidFill>
                <a:latin typeface="Andale Mono"/>
                <a:ea typeface="Andale Mono"/>
                <a:cs typeface="Andale Mono"/>
                <a:sym typeface="Andale Mono"/>
              </a:defRPr>
            </a:pPr>
            <a:r>
              <a:rPr dirty="0"/>
              <a:t>&gt; str(</a:t>
            </a:r>
            <a:r>
              <a:rPr dirty="0" err="1"/>
              <a:t>student_data</a:t>
            </a:r>
            <a:r>
              <a:rPr dirty="0"/>
              <a:t>)</a:t>
            </a:r>
          </a:p>
          <a:p>
            <a:pPr defTabSz="914400">
              <a:defRPr sz="2000">
                <a:solidFill>
                  <a:srgbClr val="FFFFFF"/>
                </a:solidFill>
                <a:latin typeface="Andale Mono"/>
                <a:ea typeface="Andale Mono"/>
                <a:cs typeface="Andale Mono"/>
                <a:sym typeface="Andale Mono"/>
              </a:defRPr>
            </a:pPr>
            <a:r>
              <a:rPr dirty="0"/>
              <a:t>'</a:t>
            </a:r>
            <a:r>
              <a:rPr dirty="0" err="1"/>
              <a:t>data.frame</a:t>
            </a:r>
            <a:r>
              <a:rPr dirty="0"/>
              <a:t>':	395 obs. of  33 variables:</a:t>
            </a:r>
          </a:p>
          <a:p>
            <a:pPr defTabSz="914400">
              <a:defRPr sz="2000">
                <a:solidFill>
                  <a:srgbClr val="FFFFFF"/>
                </a:solidFill>
                <a:latin typeface="Andale Mono"/>
                <a:ea typeface="Andale Mono"/>
                <a:cs typeface="Andale Mono"/>
                <a:sym typeface="Andale Mono"/>
              </a:defRPr>
            </a:pPr>
            <a:r>
              <a:rPr dirty="0"/>
              <a:t> $ school    : Factor w/ 2 levels "GP","MS": 1 1 1 1 1 1 1 1 1 1 ...</a:t>
            </a:r>
          </a:p>
          <a:p>
            <a:pPr defTabSz="914400">
              <a:defRPr sz="2000">
                <a:solidFill>
                  <a:srgbClr val="FFFFFF"/>
                </a:solidFill>
                <a:latin typeface="Andale Mono"/>
                <a:ea typeface="Andale Mono"/>
                <a:cs typeface="Andale Mono"/>
                <a:sym typeface="Andale Mono"/>
              </a:defRPr>
            </a:pPr>
            <a:r>
              <a:rPr dirty="0"/>
              <a:t> $ sex       : Factor w/ 2 levels "F","M": 1 1 1 1 1 2 2 1 2 2 ...</a:t>
            </a:r>
          </a:p>
          <a:p>
            <a:pPr defTabSz="914400">
              <a:defRPr sz="2000">
                <a:solidFill>
                  <a:srgbClr val="FFFFFF"/>
                </a:solidFill>
                <a:latin typeface="Andale Mono"/>
                <a:ea typeface="Andale Mono"/>
                <a:cs typeface="Andale Mono"/>
                <a:sym typeface="Andale Mono"/>
              </a:defRPr>
            </a:pPr>
            <a:r>
              <a:rPr dirty="0"/>
              <a:t> $ age       : int  18 17 15 15 16 16 16 17 15 15 ...</a:t>
            </a:r>
          </a:p>
          <a:p>
            <a:pPr defTabSz="914400">
              <a:defRPr sz="2000">
                <a:solidFill>
                  <a:srgbClr val="FFFFFF"/>
                </a:solidFill>
                <a:latin typeface="Andale Mono"/>
                <a:ea typeface="Andale Mono"/>
                <a:cs typeface="Andale Mono"/>
                <a:sym typeface="Andale Mono"/>
              </a:defRPr>
            </a:pPr>
            <a:r>
              <a:rPr dirty="0"/>
              <a:t> $ address   : Factor w/ 2 levels "R","U": 2 2 2 2 2 2 2 2 2 2 ...</a:t>
            </a:r>
          </a:p>
          <a:p>
            <a:pPr defTabSz="914400">
              <a:defRPr sz="2000">
                <a:solidFill>
                  <a:srgbClr val="FFFFFF"/>
                </a:solidFill>
                <a:latin typeface="Andale Mono"/>
                <a:ea typeface="Andale Mono"/>
                <a:cs typeface="Andale Mono"/>
                <a:sym typeface="Andale Mono"/>
              </a:defRPr>
            </a:pPr>
            <a:r>
              <a:rPr dirty="0"/>
              <a:t> $ </a:t>
            </a:r>
            <a:r>
              <a:rPr dirty="0" err="1"/>
              <a:t>famsize</a:t>
            </a:r>
            <a:r>
              <a:rPr dirty="0"/>
              <a:t>   : Factor w/ 2 levels "GT3","LE3": 1 1 2 1 1 2 2 1 2 1 ...</a:t>
            </a:r>
          </a:p>
          <a:p>
            <a:pPr defTabSz="914400">
              <a:defRPr sz="2000">
                <a:solidFill>
                  <a:srgbClr val="FFFFFF"/>
                </a:solidFill>
                <a:latin typeface="Andale Mono"/>
                <a:ea typeface="Andale Mono"/>
                <a:cs typeface="Andale Mono"/>
                <a:sym typeface="Andale Mono"/>
              </a:defRPr>
            </a:pPr>
            <a:r>
              <a:rPr dirty="0"/>
              <a:t> $ </a:t>
            </a:r>
            <a:r>
              <a:rPr dirty="0" err="1"/>
              <a:t>Pstatus</a:t>
            </a:r>
            <a:r>
              <a:rPr dirty="0"/>
              <a:t>   : Factor w/ 2 levels "A","T": 1 2 2 2 2 2 2 1 1 2 ...</a:t>
            </a:r>
          </a:p>
          <a:p>
            <a:pPr defTabSz="914400">
              <a:defRPr sz="2000">
                <a:solidFill>
                  <a:srgbClr val="FFFFFF"/>
                </a:solidFill>
                <a:latin typeface="Andale Mono"/>
                <a:ea typeface="Andale Mono"/>
                <a:cs typeface="Andale Mono"/>
                <a:sym typeface="Andale Mono"/>
              </a:defRPr>
            </a:pPr>
            <a:r>
              <a:rPr dirty="0"/>
              <a:t> $ </a:t>
            </a:r>
            <a:r>
              <a:rPr dirty="0" err="1"/>
              <a:t>Medu</a:t>
            </a:r>
            <a:r>
              <a:rPr dirty="0"/>
              <a:t>      : int  4 1 1 4 3 4 2 4 3 3 ...</a:t>
            </a:r>
          </a:p>
          <a:p>
            <a:pPr defTabSz="914400">
              <a:defRPr sz="2000">
                <a:solidFill>
                  <a:srgbClr val="FFFFFF"/>
                </a:solidFill>
                <a:latin typeface="Andale Mono"/>
                <a:ea typeface="Andale Mono"/>
                <a:cs typeface="Andale Mono"/>
                <a:sym typeface="Andale Mono"/>
              </a:defRPr>
            </a:pPr>
            <a:r>
              <a:rPr dirty="0"/>
              <a:t> $ </a:t>
            </a:r>
            <a:r>
              <a:rPr dirty="0" err="1"/>
              <a:t>Fedu</a:t>
            </a:r>
            <a:r>
              <a:rPr dirty="0"/>
              <a:t>      : int  4 1 1 2 3 3 2 4 2 4 ...</a:t>
            </a:r>
          </a:p>
          <a:p>
            <a:pPr defTabSz="914400">
              <a:defRPr sz="2000">
                <a:solidFill>
                  <a:srgbClr val="FFFFFF"/>
                </a:solidFill>
                <a:latin typeface="Andale Mono"/>
                <a:ea typeface="Andale Mono"/>
                <a:cs typeface="Andale Mono"/>
                <a:sym typeface="Andale Mono"/>
              </a:defRPr>
            </a:pPr>
            <a:r>
              <a:rPr dirty="0"/>
              <a:t> $ </a:t>
            </a:r>
            <a:r>
              <a:rPr dirty="0" err="1"/>
              <a:t>Mjob</a:t>
            </a:r>
            <a:r>
              <a:rPr dirty="0"/>
              <a:t>      : Factor w/ 5 levels "</a:t>
            </a:r>
            <a:r>
              <a:rPr dirty="0" err="1"/>
              <a:t>at_home","health</a:t>
            </a:r>
            <a:r>
              <a:rPr dirty="0"/>
              <a:t>",..: 1 1 1 2 3 4 3 3 4 3 ...</a:t>
            </a:r>
            <a:endParaRPr lang="fr-FR" dirty="0"/>
          </a:p>
        </p:txBody>
      </p:sp>
      <p:sp>
        <p:nvSpPr>
          <p:cNvPr id="123" name="Flèche"/>
          <p:cNvSpPr/>
          <p:nvPr/>
        </p:nvSpPr>
        <p:spPr>
          <a:xfrm>
            <a:off x="10237787" y="5788025"/>
            <a:ext cx="1131888" cy="1065213"/>
          </a:xfrm>
          <a:prstGeom prst="rightArrow">
            <a:avLst>
              <a:gd name="adj1" fmla="val 32000"/>
              <a:gd name="adj2" fmla="val 68006"/>
            </a:avLst>
          </a:prstGeom>
          <a:solidFill>
            <a:srgbClr val="B0564E"/>
          </a:solidFill>
          <a:ln w="12700">
            <a:miter lim="400000"/>
          </a:ln>
        </p:spPr>
        <p:txBody>
          <a:bodyPr lIns="50800" tIns="50800" rIns="50800" bIns="50800" anchor="ctr"/>
          <a:lstStyle/>
          <a:p>
            <a:pPr algn="ctr" defTabSz="914400">
              <a:defRPr sz="4400">
                <a:solidFill>
                  <a:srgbClr val="FFFFFF"/>
                </a:solidFill>
                <a:effectLst>
                  <a:outerShdw blurRad="12700" dist="25400" dir="2700000" rotWithShape="0">
                    <a:srgbClr val="000000"/>
                  </a:outerShdw>
                </a:effectLst>
              </a:defRPr>
            </a:pPr>
            <a:endParaRPr/>
          </a:p>
        </p:txBody>
      </p:sp>
      <p:sp>
        <p:nvSpPr>
          <p:cNvPr id="124" name="&gt; summary(student_data)…"/>
          <p:cNvSpPr txBox="1"/>
          <p:nvPr/>
        </p:nvSpPr>
        <p:spPr>
          <a:xfrm>
            <a:off x="6442089" y="8691562"/>
            <a:ext cx="17678388" cy="4710929"/>
          </a:xfrm>
          <a:prstGeom prst="rect">
            <a:avLst/>
          </a:prstGeom>
          <a:solidFill>
            <a:srgbClr val="000000"/>
          </a:solidFill>
          <a:ln w="76200">
            <a:solidFill>
              <a:srgbClr val="66635F"/>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defTabSz="914400">
              <a:defRPr sz="2000">
                <a:solidFill>
                  <a:srgbClr val="713776"/>
                </a:solidFill>
                <a:latin typeface="Andale Mono"/>
                <a:ea typeface="Andale Mono"/>
                <a:cs typeface="Andale Mono"/>
                <a:sym typeface="Andale Mono"/>
              </a:defRPr>
            </a:pPr>
            <a:r>
              <a:rPr dirty="0"/>
              <a:t>&gt; summary(</a:t>
            </a:r>
            <a:r>
              <a:rPr dirty="0" err="1"/>
              <a:t>student_data</a:t>
            </a:r>
            <a:r>
              <a:rPr dirty="0"/>
              <a:t>)</a:t>
            </a:r>
          </a:p>
          <a:p>
            <a:pPr defTabSz="914400">
              <a:defRPr sz="2000">
                <a:solidFill>
                  <a:srgbClr val="FFFFFF"/>
                </a:solidFill>
                <a:latin typeface="Andale Mono"/>
                <a:ea typeface="Andale Mono"/>
                <a:cs typeface="Andale Mono"/>
                <a:sym typeface="Andale Mono"/>
              </a:defRPr>
            </a:pPr>
            <a:r>
              <a:rPr dirty="0"/>
              <a:t> school   sex          age       address </a:t>
            </a:r>
            <a:r>
              <a:rPr dirty="0" err="1"/>
              <a:t>famsize</a:t>
            </a:r>
            <a:r>
              <a:rPr dirty="0"/>
              <a:t>   </a:t>
            </a:r>
            <a:r>
              <a:rPr dirty="0" err="1"/>
              <a:t>Pstatus</a:t>
            </a:r>
            <a:r>
              <a:rPr dirty="0"/>
              <a:t>      </a:t>
            </a:r>
            <a:r>
              <a:rPr dirty="0" err="1"/>
              <a:t>Medu</a:t>
            </a:r>
            <a:r>
              <a:rPr dirty="0"/>
              <a:t>            </a:t>
            </a:r>
            <a:r>
              <a:rPr dirty="0" err="1"/>
              <a:t>Fedu</a:t>
            </a:r>
            <a:r>
              <a:rPr dirty="0"/>
              <a:t>             </a:t>
            </a:r>
            <a:r>
              <a:rPr dirty="0" err="1"/>
              <a:t>Mjob</a:t>
            </a:r>
            <a:r>
              <a:rPr dirty="0"/>
              <a:t>    </a:t>
            </a:r>
          </a:p>
          <a:p>
            <a:pPr defTabSz="914400">
              <a:defRPr sz="2000">
                <a:solidFill>
                  <a:srgbClr val="FFFFFF"/>
                </a:solidFill>
                <a:latin typeface="Andale Mono"/>
                <a:ea typeface="Andale Mono"/>
                <a:cs typeface="Andale Mono"/>
                <a:sym typeface="Andale Mono"/>
              </a:defRPr>
            </a:pPr>
            <a:r>
              <a:rPr dirty="0"/>
              <a:t> GP:349   F:208   Min.   :15.0   R: 88   GT3:281   A: 41   Min.   :0.000   Min.   :0.000   </a:t>
            </a:r>
            <a:r>
              <a:rPr dirty="0" err="1"/>
              <a:t>at_home</a:t>
            </a:r>
            <a:r>
              <a:rPr dirty="0"/>
              <a:t> : 59  </a:t>
            </a:r>
          </a:p>
          <a:p>
            <a:pPr defTabSz="914400">
              <a:defRPr sz="2000">
                <a:solidFill>
                  <a:srgbClr val="FFFFFF"/>
                </a:solidFill>
                <a:latin typeface="Andale Mono"/>
                <a:ea typeface="Andale Mono"/>
                <a:cs typeface="Andale Mono"/>
                <a:sym typeface="Andale Mono"/>
              </a:defRPr>
            </a:pPr>
            <a:r>
              <a:rPr dirty="0"/>
              <a:t> MS: 46   M:187   1st Qu.:16.0   U:307   LE3:114   T:354   1st Qu.:2.000   1st Qu.:2.000   health  : 34  </a:t>
            </a:r>
          </a:p>
          <a:p>
            <a:pPr defTabSz="914400">
              <a:defRPr sz="2000">
                <a:solidFill>
                  <a:srgbClr val="FFFFFF"/>
                </a:solidFill>
                <a:latin typeface="Andale Mono"/>
                <a:ea typeface="Andale Mono"/>
                <a:cs typeface="Andale Mono"/>
                <a:sym typeface="Andale Mono"/>
              </a:defRPr>
            </a:pPr>
            <a:r>
              <a:rPr dirty="0"/>
              <a:t>                  Median :17.0                             Median :3.000   Median :2.000   other   :141  </a:t>
            </a:r>
          </a:p>
          <a:p>
            <a:pPr defTabSz="914400">
              <a:defRPr sz="2000">
                <a:solidFill>
                  <a:srgbClr val="FFFFFF"/>
                </a:solidFill>
                <a:latin typeface="Andale Mono"/>
                <a:ea typeface="Andale Mono"/>
                <a:cs typeface="Andale Mono"/>
                <a:sym typeface="Andale Mono"/>
              </a:defRPr>
            </a:pPr>
            <a:r>
              <a:rPr dirty="0"/>
              <a:t>                  Mean   :16.7                             Mean   :2.749   Mean   :2.522   services:103  </a:t>
            </a:r>
          </a:p>
          <a:p>
            <a:pPr defTabSz="914400">
              <a:defRPr sz="2000">
                <a:solidFill>
                  <a:srgbClr val="FFFFFF"/>
                </a:solidFill>
                <a:latin typeface="Andale Mono"/>
                <a:ea typeface="Andale Mono"/>
                <a:cs typeface="Andale Mono"/>
                <a:sym typeface="Andale Mono"/>
              </a:defRPr>
            </a:pPr>
            <a:r>
              <a:rPr dirty="0"/>
              <a:t>                  3rd Qu.:18.0                             3rd Qu.:4.000   3rd Qu.:3.000   teacher : 58  </a:t>
            </a:r>
          </a:p>
          <a:p>
            <a:pPr defTabSz="914400">
              <a:defRPr sz="2000">
                <a:solidFill>
                  <a:srgbClr val="FFFFFF"/>
                </a:solidFill>
                <a:latin typeface="Andale Mono"/>
                <a:ea typeface="Andale Mono"/>
                <a:cs typeface="Andale Mono"/>
                <a:sym typeface="Andale Mono"/>
              </a:defRPr>
            </a:pPr>
            <a:r>
              <a:rPr dirty="0"/>
              <a:t>                  Max.   :22.0                             Max.   :4.000   Max.   :4.000                 </a:t>
            </a:r>
          </a:p>
          <a:p>
            <a:pPr defTabSz="914400">
              <a:defRPr sz="2000">
                <a:solidFill>
                  <a:srgbClr val="FFFFFF"/>
                </a:solidFill>
                <a:latin typeface="Andale Mono"/>
                <a:ea typeface="Andale Mono"/>
                <a:cs typeface="Andale Mono"/>
                <a:sym typeface="Andale Mono"/>
              </a:defRPr>
            </a:pPr>
            <a:r>
              <a:rPr dirty="0"/>
              <a:t>       </a:t>
            </a:r>
            <a:r>
              <a:rPr dirty="0" err="1"/>
              <a:t>Fjob</a:t>
            </a:r>
            <a:r>
              <a:rPr dirty="0"/>
              <a:t>            reason      guardian     </a:t>
            </a:r>
            <a:r>
              <a:rPr dirty="0" err="1"/>
              <a:t>traveltime</a:t>
            </a:r>
            <a:r>
              <a:rPr dirty="0"/>
              <a:t>      </a:t>
            </a:r>
            <a:r>
              <a:rPr dirty="0" err="1"/>
              <a:t>studytime</a:t>
            </a:r>
            <a:r>
              <a:rPr dirty="0"/>
              <a:t>        failures      </a:t>
            </a:r>
            <a:r>
              <a:rPr dirty="0" err="1"/>
              <a:t>schoolsup</a:t>
            </a:r>
            <a:r>
              <a:rPr dirty="0"/>
              <a:t> </a:t>
            </a:r>
            <a:r>
              <a:rPr dirty="0" err="1"/>
              <a:t>famsup</a:t>
            </a:r>
            <a:r>
              <a:rPr dirty="0"/>
              <a:t>   </a:t>
            </a:r>
          </a:p>
          <a:p>
            <a:pPr defTabSz="914400">
              <a:defRPr sz="2000">
                <a:solidFill>
                  <a:srgbClr val="FFFFFF"/>
                </a:solidFill>
                <a:latin typeface="Andale Mono"/>
                <a:ea typeface="Andale Mono"/>
                <a:cs typeface="Andale Mono"/>
                <a:sym typeface="Andale Mono"/>
              </a:defRPr>
            </a:pPr>
            <a:r>
              <a:rPr dirty="0"/>
              <a:t> </a:t>
            </a:r>
            <a:r>
              <a:rPr dirty="0" err="1"/>
              <a:t>at_home</a:t>
            </a:r>
            <a:r>
              <a:rPr dirty="0"/>
              <a:t> : 20   course    :145   father: 90   Min.   :1.000   Min.   :1.000   Min.   :0.0000   no :344   no :153  </a:t>
            </a:r>
          </a:p>
          <a:p>
            <a:pPr defTabSz="914400">
              <a:defRPr sz="2000">
                <a:solidFill>
                  <a:srgbClr val="FFFFFF"/>
                </a:solidFill>
                <a:latin typeface="Andale Mono"/>
                <a:ea typeface="Andale Mono"/>
                <a:cs typeface="Andale Mono"/>
                <a:sym typeface="Andale Mono"/>
              </a:defRPr>
            </a:pPr>
            <a:r>
              <a:rPr dirty="0"/>
              <a:t> health  : 18   home      :109   mother:273   1st Qu.:1.000   1st Qu.:1.000   1st Qu.:0.0000   yes: 51   yes:242  </a:t>
            </a:r>
          </a:p>
          <a:p>
            <a:pPr defTabSz="914400">
              <a:defRPr sz="2000">
                <a:solidFill>
                  <a:srgbClr val="FFFFFF"/>
                </a:solidFill>
                <a:latin typeface="Andale Mono"/>
                <a:ea typeface="Andale Mono"/>
                <a:cs typeface="Andale Mono"/>
                <a:sym typeface="Andale Mono"/>
              </a:defRPr>
            </a:pPr>
            <a:r>
              <a:rPr dirty="0"/>
              <a:t> other   :217   other     : 36   other : 32   Median :1.000   Median :2.000   Median :0.0000                      </a:t>
            </a:r>
          </a:p>
          <a:p>
            <a:pPr defTabSz="914400">
              <a:defRPr sz="2000">
                <a:solidFill>
                  <a:srgbClr val="FFFFFF"/>
                </a:solidFill>
                <a:latin typeface="Andale Mono"/>
                <a:ea typeface="Andale Mono"/>
                <a:cs typeface="Andale Mono"/>
                <a:sym typeface="Andale Mono"/>
              </a:defRPr>
            </a:pPr>
            <a:r>
              <a:rPr dirty="0"/>
              <a:t> services:111   reputation:105                Mean   :1.448   Mean   :2.035   Mean   :0.3342                      </a:t>
            </a:r>
          </a:p>
          <a:p>
            <a:pPr defTabSz="914400">
              <a:defRPr sz="2000">
                <a:solidFill>
                  <a:srgbClr val="FFFFFF"/>
                </a:solidFill>
                <a:latin typeface="Andale Mono"/>
                <a:ea typeface="Andale Mono"/>
                <a:cs typeface="Andale Mono"/>
                <a:sym typeface="Andale Mono"/>
              </a:defRPr>
            </a:pPr>
            <a:r>
              <a:rPr dirty="0"/>
              <a:t> teacher : 29                                 3rd Qu.:2.000   3rd Qu.:2.000   3rd Qu.:0.0000                      </a:t>
            </a:r>
          </a:p>
          <a:p>
            <a:pPr defTabSz="914400">
              <a:defRPr sz="2000">
                <a:solidFill>
                  <a:srgbClr val="FFFFFF"/>
                </a:solidFill>
                <a:latin typeface="Andale Mono"/>
                <a:ea typeface="Andale Mono"/>
                <a:cs typeface="Andale Mono"/>
                <a:sym typeface="Andale Mono"/>
              </a:defRPr>
            </a:pPr>
            <a:r>
              <a:rPr dirty="0"/>
              <a:t>                                              Max.   :4.000   Max.   :4.000   Max.   :3.0000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Methodology used on the Data"/>
          <p:cNvSpPr txBox="1">
            <a:spLocks noGrp="1"/>
          </p:cNvSpPr>
          <p:nvPr>
            <p:ph type="title" idx="4294967295"/>
          </p:nvPr>
        </p:nvSpPr>
        <p:spPr>
          <a:xfrm>
            <a:off x="952500" y="1143000"/>
            <a:ext cx="22479000" cy="1663700"/>
          </a:xfrm>
          <a:prstGeom prst="rect">
            <a:avLst/>
          </a:prstGeom>
        </p:spPr>
        <p:txBody>
          <a:bodyPr>
            <a:normAutofit/>
          </a:bodyPr>
          <a:lstStyle/>
          <a:p>
            <a:r>
              <a:rPr lang="fr-FR" dirty="0"/>
              <a:t>Data </a:t>
            </a:r>
            <a:r>
              <a:rPr lang="fr-FR" dirty="0" err="1"/>
              <a:t>cleaning</a:t>
            </a:r>
            <a:endParaRPr dirty="0"/>
          </a:p>
        </p:txBody>
      </p:sp>
      <p:pic>
        <p:nvPicPr>
          <p:cNvPr id="2" name="Image 1">
            <a:extLst>
              <a:ext uri="{FF2B5EF4-FFF2-40B4-BE49-F238E27FC236}">
                <a16:creationId xmlns:a16="http://schemas.microsoft.com/office/drawing/2014/main" id="{EB8B26BA-F051-6442-BB45-2490ADE6234D}"/>
              </a:ext>
            </a:extLst>
          </p:cNvPr>
          <p:cNvPicPr>
            <a:picLocks noChangeAspect="1"/>
          </p:cNvPicPr>
          <p:nvPr/>
        </p:nvPicPr>
        <p:blipFill>
          <a:blip r:embed="rId2"/>
          <a:stretch>
            <a:fillRect/>
          </a:stretch>
        </p:blipFill>
        <p:spPr>
          <a:xfrm>
            <a:off x="11259638" y="3632018"/>
            <a:ext cx="10172700" cy="9639300"/>
          </a:xfrm>
          <a:prstGeom prst="rect">
            <a:avLst/>
          </a:prstGeom>
        </p:spPr>
      </p:pic>
      <p:sp>
        <p:nvSpPr>
          <p:cNvPr id="3" name="ZoneTexte 2">
            <a:extLst>
              <a:ext uri="{FF2B5EF4-FFF2-40B4-BE49-F238E27FC236}">
                <a16:creationId xmlns:a16="http://schemas.microsoft.com/office/drawing/2014/main" id="{4DF7D7C0-5F00-9C43-A71A-888AC068BB0A}"/>
              </a:ext>
            </a:extLst>
          </p:cNvPr>
          <p:cNvSpPr txBox="1"/>
          <p:nvPr/>
        </p:nvSpPr>
        <p:spPr>
          <a:xfrm>
            <a:off x="1332412" y="4214610"/>
            <a:ext cx="8804366" cy="84741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fr-FR" dirty="0" err="1">
                <a:solidFill>
                  <a:srgbClr val="414141"/>
                </a:solidFill>
              </a:rPr>
              <a:t>We</a:t>
            </a:r>
            <a:r>
              <a:rPr lang="fr-FR" dirty="0">
                <a:solidFill>
                  <a:srgbClr val="414141"/>
                </a:solidFill>
              </a:rPr>
              <a:t> </a:t>
            </a:r>
            <a:r>
              <a:rPr lang="fr-FR" dirty="0" err="1">
                <a:solidFill>
                  <a:srgbClr val="414141"/>
                </a:solidFill>
              </a:rPr>
              <a:t>studied</a:t>
            </a:r>
            <a:r>
              <a:rPr lang="fr-FR" dirty="0">
                <a:solidFill>
                  <a:srgbClr val="414141"/>
                </a:solidFill>
              </a:rPr>
              <a:t> the </a:t>
            </a:r>
            <a:r>
              <a:rPr lang="fr-FR" dirty="0" err="1">
                <a:solidFill>
                  <a:srgbClr val="414141"/>
                </a:solidFill>
              </a:rPr>
              <a:t>correlation</a:t>
            </a:r>
            <a:r>
              <a:rPr lang="fr-FR" dirty="0">
                <a:solidFill>
                  <a:srgbClr val="414141"/>
                </a:solidFill>
              </a:rPr>
              <a:t> </a:t>
            </a:r>
            <a:r>
              <a:rPr lang="fr-FR" dirty="0" err="1">
                <a:solidFill>
                  <a:srgbClr val="414141"/>
                </a:solidFill>
              </a:rPr>
              <a:t>among</a:t>
            </a:r>
            <a:r>
              <a:rPr lang="fr-FR" dirty="0">
                <a:solidFill>
                  <a:srgbClr val="414141"/>
                </a:solidFill>
              </a:rPr>
              <a:t> quantitative variables by </a:t>
            </a:r>
            <a:r>
              <a:rPr lang="fr-FR" dirty="0" err="1">
                <a:solidFill>
                  <a:srgbClr val="414141"/>
                </a:solidFill>
              </a:rPr>
              <a:t>creating</a:t>
            </a:r>
            <a:r>
              <a:rPr lang="fr-FR" dirty="0">
                <a:solidFill>
                  <a:srgbClr val="414141"/>
                </a:solidFill>
              </a:rPr>
              <a:t> a </a:t>
            </a:r>
            <a:r>
              <a:rPr lang="fr-FR" dirty="0" err="1">
                <a:solidFill>
                  <a:srgbClr val="414141"/>
                </a:solidFill>
              </a:rPr>
              <a:t>scatterplot</a:t>
            </a:r>
            <a:r>
              <a:rPr lang="fr-FR" dirty="0">
                <a:solidFill>
                  <a:srgbClr val="414141"/>
                </a:solidFill>
              </a:rPr>
              <a:t>.</a:t>
            </a:r>
          </a:p>
          <a:p>
            <a:r>
              <a:rPr lang="en-GB" dirty="0">
                <a:solidFill>
                  <a:srgbClr val="414141"/>
                </a:solidFill>
              </a:rPr>
              <a:t>Since G1 and G2 are the grades for the first and second semester respectively, they are highly correlated with the final grade of the year G3. For this reason we have decided to remove G1 and G2.</a:t>
            </a:r>
          </a:p>
          <a:p>
            <a:br>
              <a:rPr lang="fr-FR" dirty="0">
                <a:solidFill>
                  <a:srgbClr val="414141"/>
                </a:solidFill>
              </a:rPr>
            </a:br>
            <a:r>
              <a:rPr lang="fr-FR" dirty="0" err="1">
                <a:solidFill>
                  <a:srgbClr val="414141"/>
                </a:solidFill>
              </a:rPr>
              <a:t>We</a:t>
            </a:r>
            <a:r>
              <a:rPr lang="fr-FR" dirty="0">
                <a:solidFill>
                  <a:srgbClr val="414141"/>
                </a:solidFill>
              </a:rPr>
              <a:t> </a:t>
            </a:r>
            <a:r>
              <a:rPr lang="fr-FR" dirty="0" err="1">
                <a:solidFill>
                  <a:srgbClr val="414141"/>
                </a:solidFill>
              </a:rPr>
              <a:t>observed</a:t>
            </a:r>
            <a:r>
              <a:rPr lang="fr-FR" dirty="0">
                <a:solidFill>
                  <a:srgbClr val="414141"/>
                </a:solidFill>
              </a:rPr>
              <a:t> a high </a:t>
            </a:r>
            <a:r>
              <a:rPr lang="fr-FR" dirty="0" err="1">
                <a:solidFill>
                  <a:srgbClr val="414141"/>
                </a:solidFill>
              </a:rPr>
              <a:t>correlation</a:t>
            </a:r>
            <a:r>
              <a:rPr lang="fr-FR" dirty="0">
                <a:solidFill>
                  <a:srgbClr val="414141"/>
                </a:solidFill>
              </a:rPr>
              <a:t> </a:t>
            </a:r>
            <a:r>
              <a:rPr lang="fr-FR" dirty="0" err="1">
                <a:solidFill>
                  <a:srgbClr val="414141"/>
                </a:solidFill>
              </a:rPr>
              <a:t>between</a:t>
            </a:r>
            <a:r>
              <a:rPr lang="fr-FR" dirty="0">
                <a:solidFill>
                  <a:srgbClr val="414141"/>
                </a:solidFill>
              </a:rPr>
              <a:t> </a:t>
            </a:r>
            <a:r>
              <a:rPr lang="fr-FR" dirty="0" err="1">
                <a:solidFill>
                  <a:srgbClr val="414141"/>
                </a:solidFill>
              </a:rPr>
              <a:t>Medu</a:t>
            </a:r>
            <a:r>
              <a:rPr lang="fr-FR" dirty="0">
                <a:solidFill>
                  <a:srgbClr val="414141"/>
                </a:solidFill>
              </a:rPr>
              <a:t>/</a:t>
            </a:r>
            <a:r>
              <a:rPr lang="fr-FR" dirty="0" err="1">
                <a:solidFill>
                  <a:srgbClr val="414141"/>
                </a:solidFill>
              </a:rPr>
              <a:t>Fedu</a:t>
            </a:r>
            <a:r>
              <a:rPr lang="fr-FR" dirty="0">
                <a:solidFill>
                  <a:srgbClr val="414141"/>
                </a:solidFill>
              </a:rPr>
              <a:t> and </a:t>
            </a:r>
            <a:r>
              <a:rPr lang="fr-FR" dirty="0" err="1">
                <a:solidFill>
                  <a:srgbClr val="414141"/>
                </a:solidFill>
              </a:rPr>
              <a:t>decided</a:t>
            </a:r>
            <a:r>
              <a:rPr lang="fr-FR" dirty="0">
                <a:solidFill>
                  <a:srgbClr val="414141"/>
                </a:solidFill>
              </a:rPr>
              <a:t> to </a:t>
            </a:r>
            <a:r>
              <a:rPr lang="fr-FR" dirty="0" err="1">
                <a:solidFill>
                  <a:srgbClr val="414141"/>
                </a:solidFill>
              </a:rPr>
              <a:t>only</a:t>
            </a:r>
            <a:r>
              <a:rPr lang="fr-FR" dirty="0">
                <a:solidFill>
                  <a:srgbClr val="414141"/>
                </a:solidFill>
              </a:rPr>
              <a:t> </a:t>
            </a:r>
            <a:r>
              <a:rPr lang="fr-FR" dirty="0" err="1">
                <a:solidFill>
                  <a:srgbClr val="414141"/>
                </a:solidFill>
              </a:rPr>
              <a:t>keep</a:t>
            </a:r>
            <a:r>
              <a:rPr lang="fr-FR" dirty="0">
                <a:solidFill>
                  <a:srgbClr val="414141"/>
                </a:solidFill>
              </a:rPr>
              <a:t> </a:t>
            </a:r>
            <a:r>
              <a:rPr lang="fr-FR" dirty="0" err="1">
                <a:solidFill>
                  <a:srgbClr val="414141"/>
                </a:solidFill>
              </a:rPr>
              <a:t>mother</a:t>
            </a:r>
            <a:r>
              <a:rPr lang="fr-FR" dirty="0">
                <a:solidFill>
                  <a:srgbClr val="414141"/>
                </a:solidFill>
              </a:rPr>
              <a:t> </a:t>
            </a:r>
            <a:r>
              <a:rPr lang="fr-FR" dirty="0" err="1">
                <a:solidFill>
                  <a:srgbClr val="414141"/>
                </a:solidFill>
              </a:rPr>
              <a:t>education</a:t>
            </a:r>
            <a:r>
              <a:rPr lang="fr-FR" dirty="0">
                <a:solidFill>
                  <a:srgbClr val="414141"/>
                </a:solidFill>
              </a:rPr>
              <a:t> </a:t>
            </a:r>
            <a:r>
              <a:rPr lang="fr-FR" dirty="0" err="1">
                <a:solidFill>
                  <a:srgbClr val="414141"/>
                </a:solidFill>
              </a:rPr>
              <a:t>because</a:t>
            </a:r>
            <a:r>
              <a:rPr lang="fr-FR" dirty="0">
                <a:solidFill>
                  <a:srgbClr val="414141"/>
                </a:solidFill>
              </a:rPr>
              <a:t> </a:t>
            </a:r>
            <a:r>
              <a:rPr lang="fr-FR" dirty="0" err="1">
                <a:solidFill>
                  <a:srgbClr val="414141"/>
                </a:solidFill>
              </a:rPr>
              <a:t>seems</a:t>
            </a:r>
            <a:r>
              <a:rPr lang="fr-FR" dirty="0">
                <a:solidFill>
                  <a:srgbClr val="414141"/>
                </a:solidFill>
              </a:rPr>
              <a:t> to </a:t>
            </a:r>
            <a:r>
              <a:rPr lang="fr-FR" dirty="0" err="1">
                <a:solidFill>
                  <a:srgbClr val="414141"/>
                </a:solidFill>
              </a:rPr>
              <a:t>be</a:t>
            </a:r>
            <a:r>
              <a:rPr lang="fr-FR" dirty="0">
                <a:solidFill>
                  <a:srgbClr val="414141"/>
                </a:solidFill>
              </a:rPr>
              <a:t> more </a:t>
            </a:r>
            <a:r>
              <a:rPr lang="fr-FR" dirty="0" err="1">
                <a:solidFill>
                  <a:srgbClr val="414141"/>
                </a:solidFill>
              </a:rPr>
              <a:t>commonly</a:t>
            </a:r>
            <a:r>
              <a:rPr lang="fr-FR" dirty="0">
                <a:solidFill>
                  <a:srgbClr val="414141"/>
                </a:solidFill>
              </a:rPr>
              <a:t> to have a </a:t>
            </a:r>
            <a:r>
              <a:rPr lang="fr-FR" dirty="0" err="1">
                <a:solidFill>
                  <a:srgbClr val="414141"/>
                </a:solidFill>
              </a:rPr>
              <a:t>biggest</a:t>
            </a:r>
            <a:r>
              <a:rPr lang="fr-FR" dirty="0">
                <a:solidFill>
                  <a:srgbClr val="414141"/>
                </a:solidFill>
              </a:rPr>
              <a:t> impact.</a:t>
            </a:r>
          </a:p>
          <a:p>
            <a:endParaRPr lang="fr-FR" dirty="0">
              <a:solidFill>
                <a:srgbClr val="414141"/>
              </a:solidFill>
            </a:endParaRPr>
          </a:p>
          <a:p>
            <a:r>
              <a:rPr lang="fr-FR" dirty="0">
                <a:solidFill>
                  <a:srgbClr val="414141"/>
                </a:solidFill>
              </a:rPr>
              <a:t>For the </a:t>
            </a:r>
            <a:r>
              <a:rPr lang="fr-FR" dirty="0" err="1">
                <a:solidFill>
                  <a:srgbClr val="414141"/>
                </a:solidFill>
              </a:rPr>
              <a:t>correlation</a:t>
            </a:r>
            <a:r>
              <a:rPr lang="fr-FR" dirty="0">
                <a:solidFill>
                  <a:srgbClr val="414141"/>
                </a:solidFill>
              </a:rPr>
              <a:t> </a:t>
            </a:r>
            <a:r>
              <a:rPr lang="fr-FR" dirty="0" err="1">
                <a:solidFill>
                  <a:srgbClr val="414141"/>
                </a:solidFill>
              </a:rPr>
              <a:t>between</a:t>
            </a:r>
            <a:r>
              <a:rPr lang="fr-FR" dirty="0">
                <a:solidFill>
                  <a:srgbClr val="414141"/>
                </a:solidFill>
              </a:rPr>
              <a:t> </a:t>
            </a:r>
            <a:r>
              <a:rPr lang="fr-FR" dirty="0" err="1">
                <a:solidFill>
                  <a:srgbClr val="414141"/>
                </a:solidFill>
              </a:rPr>
              <a:t>Dalc</a:t>
            </a:r>
            <a:r>
              <a:rPr lang="fr-FR" dirty="0">
                <a:solidFill>
                  <a:srgbClr val="414141"/>
                </a:solidFill>
              </a:rPr>
              <a:t> and </a:t>
            </a:r>
            <a:r>
              <a:rPr lang="fr-FR" dirty="0" err="1">
                <a:solidFill>
                  <a:srgbClr val="414141"/>
                </a:solidFill>
              </a:rPr>
              <a:t>Walc</a:t>
            </a:r>
            <a:r>
              <a:rPr lang="fr-FR" dirty="0">
                <a:solidFill>
                  <a:srgbClr val="414141"/>
                </a:solidFill>
              </a:rPr>
              <a:t> (</a:t>
            </a:r>
            <a:r>
              <a:rPr lang="fr-FR" dirty="0" err="1">
                <a:solidFill>
                  <a:srgbClr val="414141"/>
                </a:solidFill>
              </a:rPr>
              <a:t>with</a:t>
            </a:r>
            <a:r>
              <a:rPr lang="fr-FR" dirty="0">
                <a:solidFill>
                  <a:srgbClr val="414141"/>
                </a:solidFill>
              </a:rPr>
              <a:t> </a:t>
            </a:r>
            <a:r>
              <a:rPr lang="fr-FR" dirty="0" err="1">
                <a:solidFill>
                  <a:srgbClr val="414141"/>
                </a:solidFill>
              </a:rPr>
              <a:t>is</a:t>
            </a:r>
            <a:r>
              <a:rPr lang="fr-FR" dirty="0">
                <a:solidFill>
                  <a:srgbClr val="414141"/>
                </a:solidFill>
              </a:rPr>
              <a:t> the </a:t>
            </a:r>
            <a:r>
              <a:rPr lang="fr-FR" dirty="0" err="1">
                <a:solidFill>
                  <a:srgbClr val="414141"/>
                </a:solidFill>
              </a:rPr>
              <a:t>consumption</a:t>
            </a:r>
            <a:r>
              <a:rPr lang="fr-FR" dirty="0">
                <a:solidFill>
                  <a:srgbClr val="414141"/>
                </a:solidFill>
              </a:rPr>
              <a:t> of </a:t>
            </a:r>
            <a:r>
              <a:rPr lang="fr-FR" dirty="0" err="1">
                <a:solidFill>
                  <a:srgbClr val="414141"/>
                </a:solidFill>
              </a:rPr>
              <a:t>alcohol</a:t>
            </a:r>
            <a:r>
              <a:rPr lang="fr-FR" dirty="0">
                <a:solidFill>
                  <a:srgbClr val="414141"/>
                </a:solidFill>
              </a:rPr>
              <a:t>) </a:t>
            </a:r>
            <a:r>
              <a:rPr lang="fr-FR" dirty="0" err="1">
                <a:solidFill>
                  <a:srgbClr val="414141"/>
                </a:solidFill>
              </a:rPr>
              <a:t>we</a:t>
            </a:r>
            <a:r>
              <a:rPr lang="fr-FR" dirty="0">
                <a:solidFill>
                  <a:srgbClr val="414141"/>
                </a:solidFill>
              </a:rPr>
              <a:t> solve </a:t>
            </a:r>
            <a:r>
              <a:rPr lang="fr-FR" dirty="0" err="1">
                <a:solidFill>
                  <a:srgbClr val="414141"/>
                </a:solidFill>
              </a:rPr>
              <a:t>it</a:t>
            </a:r>
            <a:r>
              <a:rPr lang="fr-FR" dirty="0">
                <a:solidFill>
                  <a:srgbClr val="414141"/>
                </a:solidFill>
              </a:rPr>
              <a:t> by </a:t>
            </a:r>
            <a:r>
              <a:rPr lang="fr-FR" dirty="0" err="1">
                <a:solidFill>
                  <a:srgbClr val="414141"/>
                </a:solidFill>
              </a:rPr>
              <a:t>computing</a:t>
            </a:r>
            <a:r>
              <a:rPr lang="fr-FR" dirty="0">
                <a:solidFill>
                  <a:srgbClr val="414141"/>
                </a:solidFill>
              </a:rPr>
              <a:t> the </a:t>
            </a:r>
            <a:r>
              <a:rPr lang="fr-FR" dirty="0" err="1">
                <a:solidFill>
                  <a:srgbClr val="414141"/>
                </a:solidFill>
              </a:rPr>
              <a:t>mean</a:t>
            </a:r>
            <a:r>
              <a:rPr lang="fr-FR" dirty="0">
                <a:solidFill>
                  <a:srgbClr val="414141"/>
                </a:solidFill>
              </a:rPr>
              <a:t> as an </a:t>
            </a:r>
            <a:r>
              <a:rPr lang="fr-FR" dirty="0" err="1">
                <a:solidFill>
                  <a:srgbClr val="414141"/>
                </a:solidFill>
              </a:rPr>
              <a:t>evaluation</a:t>
            </a:r>
            <a:r>
              <a:rPr lang="fr-FR" dirty="0">
                <a:solidFill>
                  <a:srgbClr val="414141"/>
                </a:solidFill>
              </a:rPr>
              <a:t> of the </a:t>
            </a:r>
            <a:r>
              <a:rPr lang="fr-FR" dirty="0" err="1">
                <a:solidFill>
                  <a:srgbClr val="414141"/>
                </a:solidFill>
              </a:rPr>
              <a:t>alcohol</a:t>
            </a:r>
            <a:r>
              <a:rPr lang="fr-FR" dirty="0">
                <a:solidFill>
                  <a:srgbClr val="414141"/>
                </a:solidFill>
              </a:rPr>
              <a:t> </a:t>
            </a:r>
            <a:r>
              <a:rPr lang="fr-FR" dirty="0" err="1">
                <a:solidFill>
                  <a:srgbClr val="414141"/>
                </a:solidFill>
              </a:rPr>
              <a:t>consumption</a:t>
            </a:r>
            <a:r>
              <a:rPr lang="fr-FR" dirty="0">
                <a:solidFill>
                  <a:srgbClr val="414141"/>
                </a:solidFill>
              </a:rPr>
              <a:t> on the </a:t>
            </a:r>
            <a:r>
              <a:rPr lang="fr-FR" dirty="0" err="1">
                <a:solidFill>
                  <a:srgbClr val="414141"/>
                </a:solidFill>
              </a:rPr>
              <a:t>whole</a:t>
            </a:r>
            <a:r>
              <a:rPr lang="fr-FR" dirty="0">
                <a:solidFill>
                  <a:srgbClr val="414141"/>
                </a:solidFill>
              </a:rPr>
              <a:t> </a:t>
            </a:r>
            <a:r>
              <a:rPr lang="fr-FR" dirty="0" err="1">
                <a:solidFill>
                  <a:srgbClr val="414141"/>
                </a:solidFill>
              </a:rPr>
              <a:t>week</a:t>
            </a:r>
            <a:r>
              <a:rPr lang="fr-FR" dirty="0">
                <a:solidFill>
                  <a:srgbClr val="414141"/>
                </a:solidFill>
              </a:rPr>
              <a:t>. </a:t>
            </a:r>
            <a:endParaRPr kumimoji="0" lang="fr-FR" sz="3200" b="0" i="0" u="none" strike="noStrike" cap="none" spc="0" normalizeH="0" baseline="0" dirty="0">
              <a:ln>
                <a:noFill/>
              </a:ln>
              <a:solidFill>
                <a:srgbClr val="414141"/>
              </a:solidFill>
              <a:effectLst/>
              <a:uFillTx/>
              <a:latin typeface="Palatino"/>
              <a:ea typeface="Palatino"/>
              <a:cs typeface="Palatino"/>
              <a:sym typeface="Palatino"/>
            </a:endParaRPr>
          </a:p>
        </p:txBody>
      </p:sp>
    </p:spTree>
    <p:extLst>
      <p:ext uri="{BB962C8B-B14F-4D97-AF65-F5344CB8AC3E}">
        <p14:creationId xmlns:p14="http://schemas.microsoft.com/office/powerpoint/2010/main" val="173247458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Methodology used on the Data"/>
          <p:cNvSpPr txBox="1">
            <a:spLocks noGrp="1"/>
          </p:cNvSpPr>
          <p:nvPr>
            <p:ph type="title" idx="4294967295"/>
          </p:nvPr>
        </p:nvSpPr>
        <p:spPr>
          <a:xfrm>
            <a:off x="952500" y="1143000"/>
            <a:ext cx="22479000" cy="1663700"/>
          </a:xfrm>
          <a:prstGeom prst="rect">
            <a:avLst/>
          </a:prstGeom>
        </p:spPr>
        <p:txBody>
          <a:bodyPr>
            <a:normAutofit/>
          </a:bodyPr>
          <a:lstStyle/>
          <a:p>
            <a:r>
              <a:t>Methodology used on the Data </a:t>
            </a:r>
          </a:p>
        </p:txBody>
      </p:sp>
      <p:sp>
        <p:nvSpPr>
          <p:cNvPr id="183" name="We will first perform some exploratory analysis of the data to confirm or disprove the hypothesis expressed in the roadmap.…"/>
          <p:cNvSpPr txBox="1"/>
          <p:nvPr/>
        </p:nvSpPr>
        <p:spPr>
          <a:xfrm>
            <a:off x="2049144" y="5547404"/>
            <a:ext cx="20285711" cy="31700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800">
                <a:solidFill>
                  <a:srgbClr val="414141"/>
                </a:solidFill>
              </a:defRPr>
            </a:pPr>
            <a:r>
              <a:rPr lang="fr-FR" sz="5000" dirty="0" err="1"/>
              <a:t>We</a:t>
            </a:r>
            <a:r>
              <a:rPr lang="fr-FR" sz="5000" dirty="0"/>
              <a:t> </a:t>
            </a:r>
            <a:r>
              <a:rPr sz="5000" dirty="0"/>
              <a:t>will perform </a:t>
            </a:r>
            <a:r>
              <a:rPr lang="it-IT" sz="5000" dirty="0"/>
              <a:t>a multiple linear regression to build a model estimating the performance of the students (</a:t>
            </a:r>
            <a:r>
              <a:rPr lang="en-GB" sz="5000" dirty="0"/>
              <a:t>in terms of the final grade)</a:t>
            </a:r>
            <a:r>
              <a:rPr lang="it-IT" sz="5000" dirty="0"/>
              <a:t>, </a:t>
            </a:r>
            <a:r>
              <a:rPr lang="en-GB" sz="5000" dirty="0"/>
              <a:t>based on its correlation (or non-correlation) with all other variables.</a:t>
            </a:r>
            <a:endParaRPr lang="it-IT" sz="5000" dirty="0"/>
          </a:p>
          <a:p>
            <a:pPr algn="ctr">
              <a:defRPr sz="1800">
                <a:solidFill>
                  <a:srgbClr val="414141"/>
                </a:solidFill>
              </a:defRPr>
            </a:pPr>
            <a:r>
              <a:rPr lang="it-IT" sz="5000" dirty="0"/>
              <a:t> </a:t>
            </a:r>
            <a:endParaRPr sz="5000"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Modifier : 2 clics"/>
          <p:cNvSpPr txBox="1">
            <a:spLocks noGrp="1"/>
          </p:cNvSpPr>
          <p:nvPr>
            <p:ph type="title" idx="4294967295"/>
          </p:nvPr>
        </p:nvSpPr>
        <p:spPr>
          <a:xfrm>
            <a:off x="952500" y="1143000"/>
            <a:ext cx="22479000" cy="1663700"/>
          </a:xfrm>
          <a:prstGeom prst="rect">
            <a:avLst/>
          </a:prstGeom>
        </p:spPr>
        <p:txBody>
          <a:bodyPr>
            <a:normAutofit/>
          </a:bodyPr>
          <a:lstStyle/>
          <a:p>
            <a:r>
              <a:rPr lang="fr-FR" dirty="0" err="1"/>
              <a:t>Linear</a:t>
            </a:r>
            <a:r>
              <a:rPr lang="fr-FR" dirty="0"/>
              <a:t> </a:t>
            </a:r>
            <a:r>
              <a:rPr lang="fr-FR" dirty="0" err="1"/>
              <a:t>regression</a:t>
            </a:r>
            <a:endParaRPr dirty="0"/>
          </a:p>
        </p:txBody>
      </p:sp>
      <p:sp>
        <p:nvSpPr>
          <p:cNvPr id="203" name="Modifier : 2 clics"/>
          <p:cNvSpPr txBox="1">
            <a:spLocks noGrp="1"/>
          </p:cNvSpPr>
          <p:nvPr>
            <p:ph type="body" sz="half" idx="4294967295"/>
          </p:nvPr>
        </p:nvSpPr>
        <p:spPr>
          <a:xfrm>
            <a:off x="952500" y="3900632"/>
            <a:ext cx="9184277" cy="5111569"/>
          </a:xfrm>
          <a:prstGeom prst="rect">
            <a:avLst/>
          </a:prstGeom>
        </p:spPr>
        <p:txBody>
          <a:bodyPr anchor="t">
            <a:normAutofit fontScale="77500" lnSpcReduction="20000"/>
          </a:bodyPr>
          <a:lstStyle/>
          <a:p>
            <a:pPr marL="0" indent="0">
              <a:buNone/>
            </a:pPr>
            <a:r>
              <a:rPr lang="en-GB" dirty="0"/>
              <a:t>We used the backward elimination method and removed the variables one by one, removing the less significant variable each time (with the highest p-value greater than 0.05).</a:t>
            </a:r>
          </a:p>
          <a:p>
            <a:pPr marL="0" indent="0">
              <a:buNone/>
            </a:pPr>
            <a:r>
              <a:rPr lang="en-GB" dirty="0"/>
              <a:t>The goal is to have a model with only significant variables (p-value lower than 0.05).</a:t>
            </a:r>
            <a:endParaRPr dirty="0"/>
          </a:p>
        </p:txBody>
      </p:sp>
      <p:sp>
        <p:nvSpPr>
          <p:cNvPr id="4" name="Dalc        G3…">
            <a:extLst>
              <a:ext uri="{FF2B5EF4-FFF2-40B4-BE49-F238E27FC236}">
                <a16:creationId xmlns:a16="http://schemas.microsoft.com/office/drawing/2014/main" id="{B618FFDB-029F-4342-9CBF-94281487EB77}"/>
              </a:ext>
            </a:extLst>
          </p:cNvPr>
          <p:cNvSpPr txBox="1"/>
          <p:nvPr/>
        </p:nvSpPr>
        <p:spPr>
          <a:xfrm>
            <a:off x="952500" y="9012201"/>
            <a:ext cx="9184277" cy="1333698"/>
          </a:xfrm>
          <a:prstGeom prst="rect">
            <a:avLst/>
          </a:prstGeom>
          <a:solidFill>
            <a:srgbClr val="000000"/>
          </a:solidFill>
          <a:ln w="76200">
            <a:solidFill>
              <a:srgbClr val="66635F"/>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defTabSz="914400">
              <a:defRPr sz="2000">
                <a:solidFill>
                  <a:srgbClr val="FFFFFF"/>
                </a:solidFill>
                <a:latin typeface="Andale Mono"/>
                <a:ea typeface="Andale Mono"/>
                <a:cs typeface="Andale Mono"/>
                <a:sym typeface="Andale Mono"/>
              </a:defRPr>
            </a:pPr>
            <a:r>
              <a:rPr lang="fr-FR" dirty="0" err="1"/>
              <a:t>linreg</a:t>
            </a:r>
            <a:r>
              <a:rPr lang="fr-FR" dirty="0"/>
              <a:t> &lt;- lm(G3~factor(</a:t>
            </a:r>
            <a:r>
              <a:rPr lang="fr-FR" dirty="0" err="1"/>
              <a:t>sex</a:t>
            </a:r>
            <a:r>
              <a:rPr lang="fr-FR" dirty="0"/>
              <a:t>) + </a:t>
            </a:r>
            <a:r>
              <a:rPr lang="fr-FR" dirty="0" err="1"/>
              <a:t>Medu</a:t>
            </a:r>
            <a:r>
              <a:rPr lang="fr-FR" dirty="0"/>
              <a:t> + </a:t>
            </a:r>
            <a:r>
              <a:rPr lang="fr-FR" dirty="0" err="1"/>
              <a:t>failures</a:t>
            </a:r>
            <a:endParaRPr lang="fr-FR" dirty="0"/>
          </a:p>
          <a:p>
            <a:pPr defTabSz="914400">
              <a:defRPr sz="2000">
                <a:solidFill>
                  <a:srgbClr val="FFFFFF"/>
                </a:solidFill>
                <a:latin typeface="Andale Mono"/>
                <a:ea typeface="Andale Mono"/>
                <a:cs typeface="Andale Mono"/>
                <a:sym typeface="Andale Mono"/>
              </a:defRPr>
            </a:pPr>
            <a:r>
              <a:rPr lang="fr-FR" dirty="0"/>
              <a:t>            + factor(</a:t>
            </a:r>
            <a:r>
              <a:rPr lang="fr-FR" dirty="0" err="1"/>
              <a:t>romantic</a:t>
            </a:r>
            <a:r>
              <a:rPr lang="fr-FR" dirty="0"/>
              <a:t>) + </a:t>
            </a:r>
            <a:r>
              <a:rPr lang="fr-FR" dirty="0" err="1"/>
              <a:t>goout</a:t>
            </a:r>
            <a:r>
              <a:rPr lang="fr-FR" dirty="0"/>
              <a:t>, data=</a:t>
            </a:r>
            <a:r>
              <a:rPr lang="fr-FR" dirty="0" err="1"/>
              <a:t>student_data</a:t>
            </a:r>
            <a:r>
              <a:rPr lang="fr-FR" dirty="0"/>
              <a:t>)</a:t>
            </a:r>
          </a:p>
          <a:p>
            <a:pPr defTabSz="914400">
              <a:defRPr sz="2000">
                <a:solidFill>
                  <a:srgbClr val="FFFFFF"/>
                </a:solidFill>
                <a:latin typeface="Andale Mono"/>
                <a:ea typeface="Andale Mono"/>
                <a:cs typeface="Andale Mono"/>
                <a:sym typeface="Andale Mono"/>
              </a:defRPr>
            </a:pPr>
            <a:r>
              <a:rPr lang="fr-FR" dirty="0" err="1"/>
              <a:t>summary</a:t>
            </a:r>
            <a:r>
              <a:rPr lang="fr-FR" dirty="0"/>
              <a:t>(</a:t>
            </a:r>
            <a:r>
              <a:rPr lang="fr-FR" dirty="0" err="1"/>
              <a:t>linreg</a:t>
            </a:r>
            <a:r>
              <a:rPr lang="fr-FR" dirty="0"/>
              <a:t>)</a:t>
            </a:r>
          </a:p>
          <a:p>
            <a:pPr defTabSz="914400">
              <a:defRPr sz="2000">
                <a:solidFill>
                  <a:srgbClr val="FFFFFF"/>
                </a:solidFill>
                <a:latin typeface="Andale Mono"/>
                <a:ea typeface="Andale Mono"/>
                <a:cs typeface="Andale Mono"/>
                <a:sym typeface="Andale Mono"/>
              </a:defRPr>
            </a:pPr>
            <a:endParaRPr dirty="0"/>
          </a:p>
        </p:txBody>
      </p:sp>
      <p:sp>
        <p:nvSpPr>
          <p:cNvPr id="5" name="Dalc        G3…">
            <a:extLst>
              <a:ext uri="{FF2B5EF4-FFF2-40B4-BE49-F238E27FC236}">
                <a16:creationId xmlns:a16="http://schemas.microsoft.com/office/drawing/2014/main" id="{799D087E-1A49-A845-BBEA-6AF99206BAEC}"/>
              </a:ext>
            </a:extLst>
          </p:cNvPr>
          <p:cNvSpPr txBox="1"/>
          <p:nvPr/>
        </p:nvSpPr>
        <p:spPr>
          <a:xfrm>
            <a:off x="12522200" y="5334117"/>
            <a:ext cx="10076541" cy="7797006"/>
          </a:xfrm>
          <a:prstGeom prst="rect">
            <a:avLst/>
          </a:prstGeom>
          <a:solidFill>
            <a:srgbClr val="000000"/>
          </a:solidFill>
          <a:ln w="76200">
            <a:solidFill>
              <a:srgbClr val="66635F"/>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defTabSz="914400">
              <a:defRPr sz="2000">
                <a:solidFill>
                  <a:srgbClr val="FFFFFF"/>
                </a:solidFill>
                <a:latin typeface="Andale Mono"/>
                <a:ea typeface="Andale Mono"/>
                <a:cs typeface="Andale Mono"/>
                <a:sym typeface="Andale Mono"/>
              </a:defRPr>
            </a:pPr>
            <a:r>
              <a:rPr lang="fr-FR" dirty="0">
                <a:solidFill>
                  <a:schemeClr val="accent4"/>
                </a:solidFill>
              </a:rPr>
              <a:t>&gt; </a:t>
            </a:r>
            <a:r>
              <a:rPr lang="fr-FR" dirty="0" err="1">
                <a:solidFill>
                  <a:schemeClr val="accent4"/>
                </a:solidFill>
              </a:rPr>
              <a:t>summary</a:t>
            </a:r>
            <a:r>
              <a:rPr lang="fr-FR" dirty="0">
                <a:solidFill>
                  <a:schemeClr val="accent4"/>
                </a:solidFill>
              </a:rPr>
              <a:t>(</a:t>
            </a:r>
            <a:r>
              <a:rPr lang="fr-FR" dirty="0" err="1">
                <a:solidFill>
                  <a:schemeClr val="accent4"/>
                </a:solidFill>
              </a:rPr>
              <a:t>linreg</a:t>
            </a:r>
            <a:r>
              <a:rPr lang="fr-FR" dirty="0">
                <a:solidFill>
                  <a:schemeClr val="accent4"/>
                </a:solidFill>
              </a:rPr>
              <a:t>)</a:t>
            </a:r>
          </a:p>
          <a:p>
            <a:pPr defTabSz="914400">
              <a:defRPr sz="2000">
                <a:solidFill>
                  <a:srgbClr val="FFFFFF"/>
                </a:solidFill>
                <a:latin typeface="Andale Mono"/>
                <a:ea typeface="Andale Mono"/>
                <a:cs typeface="Andale Mono"/>
                <a:sym typeface="Andale Mono"/>
              </a:defRPr>
            </a:pPr>
            <a:endParaRPr lang="fr-FR" dirty="0"/>
          </a:p>
          <a:p>
            <a:pPr defTabSz="914400">
              <a:defRPr sz="2000">
                <a:solidFill>
                  <a:srgbClr val="FFFFFF"/>
                </a:solidFill>
                <a:latin typeface="Andale Mono"/>
                <a:ea typeface="Andale Mono"/>
                <a:cs typeface="Andale Mono"/>
                <a:sym typeface="Andale Mono"/>
              </a:defRPr>
            </a:pPr>
            <a:r>
              <a:rPr lang="fr-FR" dirty="0"/>
              <a:t>Call:</a:t>
            </a:r>
          </a:p>
          <a:p>
            <a:pPr defTabSz="914400">
              <a:defRPr sz="2000">
                <a:solidFill>
                  <a:srgbClr val="FFFFFF"/>
                </a:solidFill>
                <a:latin typeface="Andale Mono"/>
                <a:ea typeface="Andale Mono"/>
                <a:cs typeface="Andale Mono"/>
                <a:sym typeface="Andale Mono"/>
              </a:defRPr>
            </a:pPr>
            <a:r>
              <a:rPr lang="fr-FR" dirty="0"/>
              <a:t>lm(formula = G3 ~ factor(</a:t>
            </a:r>
            <a:r>
              <a:rPr lang="fr-FR" dirty="0" err="1"/>
              <a:t>sex</a:t>
            </a:r>
            <a:r>
              <a:rPr lang="fr-FR" dirty="0"/>
              <a:t>) + </a:t>
            </a:r>
            <a:r>
              <a:rPr lang="fr-FR" dirty="0" err="1"/>
              <a:t>Medu</a:t>
            </a:r>
            <a:r>
              <a:rPr lang="fr-FR" dirty="0"/>
              <a:t> + </a:t>
            </a:r>
            <a:r>
              <a:rPr lang="fr-FR" dirty="0" err="1"/>
              <a:t>failures</a:t>
            </a:r>
            <a:r>
              <a:rPr lang="fr-FR" dirty="0"/>
              <a:t> + factor(</a:t>
            </a:r>
            <a:r>
              <a:rPr lang="fr-FR" dirty="0" err="1"/>
              <a:t>romantic</a:t>
            </a:r>
            <a:r>
              <a:rPr lang="fr-FR" dirty="0"/>
              <a:t>) + </a:t>
            </a:r>
          </a:p>
          <a:p>
            <a:pPr defTabSz="914400">
              <a:defRPr sz="2000">
                <a:solidFill>
                  <a:srgbClr val="FFFFFF"/>
                </a:solidFill>
                <a:latin typeface="Andale Mono"/>
                <a:ea typeface="Andale Mono"/>
                <a:cs typeface="Andale Mono"/>
                <a:sym typeface="Andale Mono"/>
              </a:defRPr>
            </a:pPr>
            <a:r>
              <a:rPr lang="fr-FR" dirty="0"/>
              <a:t>    </a:t>
            </a:r>
            <a:r>
              <a:rPr lang="fr-FR" dirty="0" err="1"/>
              <a:t>goout</a:t>
            </a:r>
            <a:r>
              <a:rPr lang="fr-FR" dirty="0"/>
              <a:t>, data = </a:t>
            </a:r>
            <a:r>
              <a:rPr lang="fr-FR" dirty="0" err="1"/>
              <a:t>student_data</a:t>
            </a:r>
            <a:r>
              <a:rPr lang="fr-FR" dirty="0"/>
              <a:t>)</a:t>
            </a:r>
          </a:p>
          <a:p>
            <a:pPr defTabSz="914400">
              <a:defRPr sz="2000">
                <a:solidFill>
                  <a:srgbClr val="FFFFFF"/>
                </a:solidFill>
                <a:latin typeface="Andale Mono"/>
                <a:ea typeface="Andale Mono"/>
                <a:cs typeface="Andale Mono"/>
                <a:sym typeface="Andale Mono"/>
              </a:defRPr>
            </a:pPr>
            <a:endParaRPr lang="fr-FR" dirty="0"/>
          </a:p>
          <a:p>
            <a:pPr defTabSz="914400">
              <a:defRPr sz="2000">
                <a:solidFill>
                  <a:srgbClr val="FFFFFF"/>
                </a:solidFill>
                <a:latin typeface="Andale Mono"/>
                <a:ea typeface="Andale Mono"/>
                <a:cs typeface="Andale Mono"/>
                <a:sym typeface="Andale Mono"/>
              </a:defRPr>
            </a:pPr>
            <a:r>
              <a:rPr lang="fr-FR" dirty="0" err="1"/>
              <a:t>Residuals</a:t>
            </a:r>
            <a:r>
              <a:rPr lang="fr-FR" dirty="0"/>
              <a:t>:</a:t>
            </a:r>
          </a:p>
          <a:p>
            <a:pPr defTabSz="914400">
              <a:defRPr sz="2000">
                <a:solidFill>
                  <a:srgbClr val="FFFFFF"/>
                </a:solidFill>
                <a:latin typeface="Andale Mono"/>
                <a:ea typeface="Andale Mono"/>
                <a:cs typeface="Andale Mono"/>
                <a:sym typeface="Andale Mono"/>
              </a:defRPr>
            </a:pPr>
            <a:r>
              <a:rPr lang="fr-FR" dirty="0"/>
              <a:t>     Min       1Q   </a:t>
            </a:r>
            <a:r>
              <a:rPr lang="fr-FR" dirty="0" err="1"/>
              <a:t>Median</a:t>
            </a:r>
            <a:r>
              <a:rPr lang="fr-FR" dirty="0"/>
              <a:t>       3Q      Max </a:t>
            </a:r>
          </a:p>
          <a:p>
            <a:pPr defTabSz="914400">
              <a:defRPr sz="2000">
                <a:solidFill>
                  <a:srgbClr val="FFFFFF"/>
                </a:solidFill>
                <a:latin typeface="Andale Mono"/>
                <a:ea typeface="Andale Mono"/>
                <a:cs typeface="Andale Mono"/>
                <a:sym typeface="Andale Mono"/>
              </a:defRPr>
            </a:pPr>
            <a:r>
              <a:rPr lang="fr-FR" dirty="0"/>
              <a:t>-13.1385  -2.0956   0.4001   2.8171   8.6257 </a:t>
            </a:r>
          </a:p>
          <a:p>
            <a:pPr defTabSz="914400">
              <a:defRPr sz="2000">
                <a:solidFill>
                  <a:srgbClr val="FFFFFF"/>
                </a:solidFill>
                <a:latin typeface="Andale Mono"/>
                <a:ea typeface="Andale Mono"/>
                <a:cs typeface="Andale Mono"/>
                <a:sym typeface="Andale Mono"/>
              </a:defRPr>
            </a:pPr>
            <a:endParaRPr lang="fr-FR" dirty="0"/>
          </a:p>
          <a:p>
            <a:pPr defTabSz="914400">
              <a:defRPr sz="2000">
                <a:solidFill>
                  <a:srgbClr val="FFFFFF"/>
                </a:solidFill>
                <a:latin typeface="Andale Mono"/>
                <a:ea typeface="Andale Mono"/>
                <a:cs typeface="Andale Mono"/>
                <a:sym typeface="Andale Mono"/>
              </a:defRPr>
            </a:pPr>
            <a:r>
              <a:rPr lang="fr-FR" dirty="0"/>
              <a:t>Coefficients:</a:t>
            </a:r>
          </a:p>
          <a:p>
            <a:pPr defTabSz="914400">
              <a:defRPr sz="2000">
                <a:solidFill>
                  <a:srgbClr val="FFFFFF"/>
                </a:solidFill>
                <a:latin typeface="Andale Mono"/>
                <a:ea typeface="Andale Mono"/>
                <a:cs typeface="Andale Mono"/>
                <a:sym typeface="Andale Mono"/>
              </a:defRPr>
            </a:pPr>
            <a:r>
              <a:rPr lang="fr-FR" dirty="0"/>
              <a:t>                    </a:t>
            </a:r>
            <a:r>
              <a:rPr lang="fr-FR" dirty="0" err="1"/>
              <a:t>Estimate</a:t>
            </a:r>
            <a:r>
              <a:rPr lang="fr-FR" dirty="0"/>
              <a:t> </a:t>
            </a:r>
            <a:r>
              <a:rPr lang="fr-FR" dirty="0" err="1"/>
              <a:t>Std</a:t>
            </a:r>
            <a:r>
              <a:rPr lang="fr-FR" dirty="0"/>
              <a:t>. </a:t>
            </a:r>
            <a:r>
              <a:rPr lang="fr-FR" dirty="0" err="1"/>
              <a:t>Error</a:t>
            </a:r>
            <a:r>
              <a:rPr lang="fr-FR" dirty="0"/>
              <a:t> </a:t>
            </a:r>
            <a:r>
              <a:rPr lang="fr-FR" dirty="0" err="1"/>
              <a:t>t</a:t>
            </a:r>
            <a:r>
              <a:rPr lang="fr-FR" dirty="0"/>
              <a:t> value Pr(&gt;|</a:t>
            </a:r>
            <a:r>
              <a:rPr lang="fr-FR" dirty="0" err="1"/>
              <a:t>t</a:t>
            </a:r>
            <a:r>
              <a:rPr lang="fr-FR" dirty="0"/>
              <a:t>|)    </a:t>
            </a:r>
          </a:p>
          <a:p>
            <a:pPr defTabSz="914400">
              <a:defRPr sz="2000">
                <a:solidFill>
                  <a:srgbClr val="FFFFFF"/>
                </a:solidFill>
                <a:latin typeface="Andale Mono"/>
                <a:ea typeface="Andale Mono"/>
                <a:cs typeface="Andale Mono"/>
                <a:sym typeface="Andale Mono"/>
              </a:defRPr>
            </a:pPr>
            <a:r>
              <a:rPr lang="fr-FR" dirty="0"/>
              <a:t>(</a:t>
            </a:r>
            <a:r>
              <a:rPr lang="fr-FR" dirty="0" err="1"/>
              <a:t>Intercept</a:t>
            </a:r>
            <a:r>
              <a:rPr lang="fr-FR" dirty="0"/>
              <a:t>)          10.6342     0.8244  12.900  &lt; 2e-16 ***</a:t>
            </a:r>
          </a:p>
          <a:p>
            <a:pPr defTabSz="914400">
              <a:defRPr sz="2000">
                <a:solidFill>
                  <a:srgbClr val="FFFFFF"/>
                </a:solidFill>
                <a:latin typeface="Andale Mono"/>
                <a:ea typeface="Andale Mono"/>
                <a:cs typeface="Andale Mono"/>
                <a:sym typeface="Andale Mono"/>
              </a:defRPr>
            </a:pPr>
            <a:r>
              <a:rPr lang="fr-FR" dirty="0"/>
              <a:t>factor(</a:t>
            </a:r>
            <a:r>
              <a:rPr lang="fr-FR" dirty="0" err="1"/>
              <a:t>sex</a:t>
            </a:r>
            <a:r>
              <a:rPr lang="fr-FR" dirty="0"/>
              <a:t>)M          0.9557     0.4263   2.242  0.02554 *  </a:t>
            </a:r>
          </a:p>
          <a:p>
            <a:pPr defTabSz="914400">
              <a:defRPr sz="2000">
                <a:solidFill>
                  <a:srgbClr val="FFFFFF"/>
                </a:solidFill>
                <a:latin typeface="Andale Mono"/>
                <a:ea typeface="Andale Mono"/>
                <a:cs typeface="Andale Mono"/>
                <a:sym typeface="Andale Mono"/>
              </a:defRPr>
            </a:pPr>
            <a:r>
              <a:rPr lang="fr-FR" dirty="0" err="1"/>
              <a:t>Medu</a:t>
            </a:r>
            <a:r>
              <a:rPr lang="fr-FR" dirty="0"/>
              <a:t>                  0.6157     0.1999   3.080  0.00221 ** </a:t>
            </a:r>
          </a:p>
          <a:p>
            <a:pPr defTabSz="914400">
              <a:defRPr sz="2000">
                <a:solidFill>
                  <a:srgbClr val="FFFFFF"/>
                </a:solidFill>
                <a:latin typeface="Andale Mono"/>
                <a:ea typeface="Andale Mono"/>
                <a:cs typeface="Andale Mono"/>
                <a:sym typeface="Andale Mono"/>
              </a:defRPr>
            </a:pPr>
            <a:r>
              <a:rPr lang="fr-FR" dirty="0" err="1"/>
              <a:t>failures</a:t>
            </a:r>
            <a:r>
              <a:rPr lang="fr-FR" dirty="0"/>
              <a:t>             -1.8943     0.2964  -6.391 4.72e-10 ***</a:t>
            </a:r>
          </a:p>
          <a:p>
            <a:pPr defTabSz="914400">
              <a:defRPr sz="2000">
                <a:solidFill>
                  <a:srgbClr val="FFFFFF"/>
                </a:solidFill>
                <a:latin typeface="Andale Mono"/>
                <a:ea typeface="Andale Mono"/>
                <a:cs typeface="Andale Mono"/>
                <a:sym typeface="Andale Mono"/>
              </a:defRPr>
            </a:pPr>
            <a:r>
              <a:rPr lang="fr-FR" dirty="0"/>
              <a:t>factor(</a:t>
            </a:r>
            <a:r>
              <a:rPr lang="fr-FR" dirty="0" err="1"/>
              <a:t>romantic</a:t>
            </a:r>
            <a:r>
              <a:rPr lang="fr-FR" dirty="0"/>
              <a:t>)</a:t>
            </a:r>
            <a:r>
              <a:rPr lang="fr-FR" dirty="0" err="1"/>
              <a:t>yes</a:t>
            </a:r>
            <a:r>
              <a:rPr lang="fr-FR" dirty="0"/>
              <a:t>  -0.9279     0.4509  -2.058  0.04028 *  </a:t>
            </a:r>
          </a:p>
          <a:p>
            <a:pPr defTabSz="914400">
              <a:defRPr sz="2000">
                <a:solidFill>
                  <a:srgbClr val="FFFFFF"/>
                </a:solidFill>
                <a:latin typeface="Andale Mono"/>
                <a:ea typeface="Andale Mono"/>
                <a:cs typeface="Andale Mono"/>
                <a:sym typeface="Andale Mono"/>
              </a:defRPr>
            </a:pPr>
            <a:r>
              <a:rPr lang="fr-FR" dirty="0" err="1"/>
              <a:t>goout</a:t>
            </a:r>
            <a:r>
              <a:rPr lang="fr-FR" dirty="0"/>
              <a:t>                -0.4571     0.1916  -2.386  0.01753 *  </a:t>
            </a:r>
          </a:p>
          <a:p>
            <a:pPr defTabSz="914400">
              <a:defRPr sz="2000">
                <a:solidFill>
                  <a:srgbClr val="FFFFFF"/>
                </a:solidFill>
                <a:latin typeface="Andale Mono"/>
                <a:ea typeface="Andale Mono"/>
                <a:cs typeface="Andale Mono"/>
                <a:sym typeface="Andale Mono"/>
              </a:defRPr>
            </a:pPr>
            <a:r>
              <a:rPr lang="fr-FR" dirty="0"/>
              <a:t>---</a:t>
            </a:r>
          </a:p>
          <a:p>
            <a:pPr defTabSz="914400">
              <a:defRPr sz="2000">
                <a:solidFill>
                  <a:srgbClr val="FFFFFF"/>
                </a:solidFill>
                <a:latin typeface="Andale Mono"/>
                <a:ea typeface="Andale Mono"/>
                <a:cs typeface="Andale Mono"/>
                <a:sym typeface="Andale Mono"/>
              </a:defRPr>
            </a:pPr>
            <a:r>
              <a:rPr lang="fr-FR" dirty="0" err="1"/>
              <a:t>Signif</a:t>
            </a:r>
            <a:r>
              <a:rPr lang="fr-FR" dirty="0"/>
              <a:t>. codes:  0 ‘***’ 0.001 ‘**’ 0.01 ‘*’ 0.05 ‘.’ 0.1 ‘ ’ 1</a:t>
            </a:r>
          </a:p>
          <a:p>
            <a:pPr defTabSz="914400">
              <a:defRPr sz="2000">
                <a:solidFill>
                  <a:srgbClr val="FFFFFF"/>
                </a:solidFill>
                <a:latin typeface="Andale Mono"/>
                <a:ea typeface="Andale Mono"/>
                <a:cs typeface="Andale Mono"/>
                <a:sym typeface="Andale Mono"/>
              </a:defRPr>
            </a:pPr>
            <a:endParaRPr lang="fr-FR" dirty="0"/>
          </a:p>
          <a:p>
            <a:pPr defTabSz="914400">
              <a:defRPr sz="2000">
                <a:solidFill>
                  <a:srgbClr val="FFFFFF"/>
                </a:solidFill>
                <a:latin typeface="Andale Mono"/>
                <a:ea typeface="Andale Mono"/>
                <a:cs typeface="Andale Mono"/>
                <a:sym typeface="Andale Mono"/>
              </a:defRPr>
            </a:pPr>
            <a:r>
              <a:rPr lang="fr-FR" dirty="0" err="1"/>
              <a:t>Residual</a:t>
            </a:r>
            <a:r>
              <a:rPr lang="fr-FR" dirty="0"/>
              <a:t> standard </a:t>
            </a:r>
            <a:r>
              <a:rPr lang="fr-FR" dirty="0" err="1"/>
              <a:t>error</a:t>
            </a:r>
            <a:r>
              <a:rPr lang="fr-FR" dirty="0"/>
              <a:t>: 4.173 on 389 </a:t>
            </a:r>
            <a:r>
              <a:rPr lang="fr-FR" dirty="0" err="1"/>
              <a:t>degrees</a:t>
            </a:r>
            <a:r>
              <a:rPr lang="fr-FR" dirty="0"/>
              <a:t> of </a:t>
            </a:r>
            <a:r>
              <a:rPr lang="fr-FR" dirty="0" err="1"/>
              <a:t>freedom</a:t>
            </a:r>
            <a:endParaRPr lang="fr-FR" dirty="0"/>
          </a:p>
          <a:p>
            <a:pPr defTabSz="914400">
              <a:defRPr sz="2000">
                <a:solidFill>
                  <a:srgbClr val="FFFFFF"/>
                </a:solidFill>
                <a:latin typeface="Andale Mono"/>
                <a:ea typeface="Andale Mono"/>
                <a:cs typeface="Andale Mono"/>
                <a:sym typeface="Andale Mono"/>
              </a:defRPr>
            </a:pPr>
            <a:r>
              <a:rPr lang="fr-FR" dirty="0"/>
              <a:t>Multiple R-</a:t>
            </a:r>
            <a:r>
              <a:rPr lang="fr-FR" dirty="0" err="1"/>
              <a:t>squared</a:t>
            </a:r>
            <a:r>
              <a:rPr lang="fr-FR" dirty="0"/>
              <a:t>:  0.1807,	</a:t>
            </a:r>
            <a:r>
              <a:rPr lang="fr-FR" dirty="0" err="1"/>
              <a:t>Adjusted</a:t>
            </a:r>
            <a:r>
              <a:rPr lang="fr-FR" dirty="0"/>
              <a:t> R-</a:t>
            </a:r>
            <a:r>
              <a:rPr lang="fr-FR" dirty="0" err="1"/>
              <a:t>squared</a:t>
            </a:r>
            <a:r>
              <a:rPr lang="fr-FR" dirty="0"/>
              <a:t>:  0.1702 </a:t>
            </a:r>
          </a:p>
          <a:p>
            <a:pPr defTabSz="914400">
              <a:defRPr sz="2000">
                <a:solidFill>
                  <a:srgbClr val="FFFFFF"/>
                </a:solidFill>
                <a:latin typeface="Andale Mono"/>
                <a:ea typeface="Andale Mono"/>
                <a:cs typeface="Andale Mono"/>
                <a:sym typeface="Andale Mono"/>
              </a:defRPr>
            </a:pPr>
            <a:r>
              <a:rPr lang="fr-FR" dirty="0"/>
              <a:t>F-</a:t>
            </a:r>
            <a:r>
              <a:rPr lang="fr-FR" dirty="0" err="1"/>
              <a:t>statistic</a:t>
            </a:r>
            <a:r>
              <a:rPr lang="fr-FR" dirty="0"/>
              <a:t>: 17.16 on 5 and 389 DF,  p-value: 2.371e-15</a:t>
            </a:r>
            <a:endParaRPr dirty="0"/>
          </a:p>
        </p:txBody>
      </p:sp>
      <p:sp>
        <p:nvSpPr>
          <p:cNvPr id="6" name="Modifier : 2 clics">
            <a:extLst>
              <a:ext uri="{FF2B5EF4-FFF2-40B4-BE49-F238E27FC236}">
                <a16:creationId xmlns:a16="http://schemas.microsoft.com/office/drawing/2014/main" id="{419BEF71-938B-AC4B-968A-47E458C0C622}"/>
              </a:ext>
            </a:extLst>
          </p:cNvPr>
          <p:cNvSpPr txBox="1">
            <a:spLocks/>
          </p:cNvSpPr>
          <p:nvPr/>
        </p:nvSpPr>
        <p:spPr>
          <a:xfrm>
            <a:off x="12522200" y="3900632"/>
            <a:ext cx="10909300" cy="10110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normAutofit/>
          </a:bodyPr>
          <a:lstStyle>
            <a:lvl1pPr marL="6096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Palatino"/>
                <a:ea typeface="Palatino"/>
                <a:cs typeface="Palatino"/>
                <a:sym typeface="Palatino"/>
              </a:defRPr>
            </a:lvl1pPr>
            <a:lvl2pPr marL="2302933" marR="0" indent="-1693333"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Palatino"/>
                <a:ea typeface="Palatino"/>
                <a:cs typeface="Palatino"/>
                <a:sym typeface="Palatino"/>
              </a:defRPr>
            </a:lvl2pPr>
            <a:lvl3pPr marL="2912533" marR="0" indent="-1693333"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Palatino"/>
                <a:ea typeface="Palatino"/>
                <a:cs typeface="Palatino"/>
                <a:sym typeface="Palatino"/>
              </a:defRPr>
            </a:lvl3pPr>
            <a:lvl4pPr marL="3522133" marR="0" indent="-1693333"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Palatino"/>
                <a:ea typeface="Palatino"/>
                <a:cs typeface="Palatino"/>
                <a:sym typeface="Palatino"/>
              </a:defRPr>
            </a:lvl4pPr>
            <a:lvl5pPr marL="4131733" marR="0" indent="-1693333"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Palatino"/>
                <a:ea typeface="Palatino"/>
                <a:cs typeface="Palatino"/>
                <a:sym typeface="Palatino"/>
              </a:defRPr>
            </a:lvl5pPr>
            <a:lvl6pPr marL="4588933" marR="0" indent="-1693333"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Palatino"/>
                <a:ea typeface="Palatino"/>
                <a:cs typeface="Palatino"/>
                <a:sym typeface="Palatino"/>
              </a:defRPr>
            </a:lvl6pPr>
            <a:lvl7pPr marL="5046133" marR="0" indent="-1693333"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Palatino"/>
                <a:ea typeface="Palatino"/>
                <a:cs typeface="Palatino"/>
                <a:sym typeface="Palatino"/>
              </a:defRPr>
            </a:lvl7pPr>
            <a:lvl8pPr marL="5503333" marR="0" indent="-1693333"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Palatino"/>
                <a:ea typeface="Palatino"/>
                <a:cs typeface="Palatino"/>
                <a:sym typeface="Palatino"/>
              </a:defRPr>
            </a:lvl8pPr>
            <a:lvl9pPr marL="5960533" marR="0" indent="-1693333"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Palatino"/>
                <a:ea typeface="Palatino"/>
                <a:cs typeface="Palatino"/>
                <a:sym typeface="Palatino"/>
              </a:defRPr>
            </a:lvl9pPr>
          </a:lstStyle>
          <a:p>
            <a:pPr marL="0" indent="0" hangingPunct="1">
              <a:buFont typeface="Zapf Dingbats"/>
              <a:buNone/>
            </a:pPr>
            <a:r>
              <a:rPr lang="fr-FR" dirty="0"/>
              <a:t>The final model:</a:t>
            </a:r>
          </a:p>
        </p:txBody>
      </p:sp>
      <p:sp>
        <p:nvSpPr>
          <p:cNvPr id="2" name="ZoneTexte 1">
            <a:extLst>
              <a:ext uri="{FF2B5EF4-FFF2-40B4-BE49-F238E27FC236}">
                <a16:creationId xmlns:a16="http://schemas.microsoft.com/office/drawing/2014/main" id="{32E9A488-541C-884F-A2F6-4C1B11643A99}"/>
              </a:ext>
            </a:extLst>
          </p:cNvPr>
          <p:cNvSpPr txBox="1"/>
          <p:nvPr/>
        </p:nvSpPr>
        <p:spPr>
          <a:xfrm>
            <a:off x="952500" y="11373688"/>
            <a:ext cx="674704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fr-FR" sz="3200" b="0" i="0" u="none" strike="noStrike" cap="none" spc="0" normalizeH="0" baseline="0" dirty="0" err="1">
                <a:ln>
                  <a:noFill/>
                </a:ln>
                <a:solidFill>
                  <a:srgbClr val="414141"/>
                </a:solidFill>
                <a:effectLst/>
                <a:uFillTx/>
                <a:latin typeface="Palatino"/>
                <a:ea typeface="Palatino"/>
                <a:cs typeface="Palatino"/>
                <a:sym typeface="Palatino"/>
              </a:rPr>
              <a:t>Anova</a:t>
            </a:r>
            <a:r>
              <a:rPr kumimoji="0" lang="fr-FR" sz="3200" b="0" i="0" u="none" strike="noStrike" cap="none" spc="0" normalizeH="0" baseline="0" dirty="0">
                <a:ln>
                  <a:noFill/>
                </a:ln>
                <a:solidFill>
                  <a:srgbClr val="414141"/>
                </a:solidFill>
                <a:effectLst/>
                <a:uFillTx/>
                <a:latin typeface="Palatino"/>
                <a:ea typeface="Palatino"/>
                <a:cs typeface="Palatino"/>
                <a:sym typeface="Palatino"/>
              </a:rPr>
              <a:t> test:</a:t>
            </a:r>
          </a:p>
          <a:p>
            <a:r>
              <a:rPr lang="fr-FR" dirty="0">
                <a:solidFill>
                  <a:srgbClr val="414141"/>
                </a:solidFill>
              </a:rPr>
              <a:t>p-value &lt; 5%, </a:t>
            </a:r>
            <a:r>
              <a:rPr lang="fr-FR" dirty="0" err="1">
                <a:solidFill>
                  <a:srgbClr val="414141"/>
                </a:solidFill>
              </a:rPr>
              <a:t>reject</a:t>
            </a:r>
            <a:r>
              <a:rPr lang="fr-FR" dirty="0">
                <a:solidFill>
                  <a:srgbClr val="414141"/>
                </a:solidFill>
              </a:rPr>
              <a:t> H0</a:t>
            </a:r>
          </a:p>
          <a:p>
            <a:r>
              <a:rPr lang="fr-FR" dirty="0">
                <a:solidFill>
                  <a:srgbClr val="414141"/>
                </a:solidFill>
              </a:rPr>
              <a:t>The </a:t>
            </a:r>
            <a:r>
              <a:rPr lang="fr-FR" dirty="0" err="1">
                <a:solidFill>
                  <a:srgbClr val="414141"/>
                </a:solidFill>
              </a:rPr>
              <a:t>regression</a:t>
            </a:r>
            <a:r>
              <a:rPr lang="fr-FR" dirty="0">
                <a:solidFill>
                  <a:srgbClr val="414141"/>
                </a:solidFill>
              </a:rPr>
              <a:t> </a:t>
            </a:r>
            <a:r>
              <a:rPr lang="fr-FR" dirty="0" err="1">
                <a:solidFill>
                  <a:srgbClr val="414141"/>
                </a:solidFill>
              </a:rPr>
              <a:t>is</a:t>
            </a:r>
            <a:r>
              <a:rPr lang="fr-FR" dirty="0">
                <a:solidFill>
                  <a:srgbClr val="414141"/>
                </a:solidFill>
              </a:rPr>
              <a:t> </a:t>
            </a:r>
            <a:r>
              <a:rPr lang="fr-FR" dirty="0" err="1">
                <a:solidFill>
                  <a:srgbClr val="414141"/>
                </a:solidFill>
              </a:rPr>
              <a:t>globally</a:t>
            </a:r>
            <a:r>
              <a:rPr lang="fr-FR" dirty="0">
                <a:solidFill>
                  <a:srgbClr val="414141"/>
                </a:solidFill>
              </a:rPr>
              <a:t> </a:t>
            </a:r>
            <a:r>
              <a:rPr lang="fr-FR" dirty="0" err="1">
                <a:solidFill>
                  <a:srgbClr val="414141"/>
                </a:solidFill>
              </a:rPr>
              <a:t>significant</a:t>
            </a:r>
            <a:endParaRPr kumimoji="0" lang="fr-FR" sz="3200" b="0" i="0" u="none" strike="noStrike" cap="none" spc="0" normalizeH="0" baseline="0" dirty="0">
              <a:ln>
                <a:noFill/>
              </a:ln>
              <a:solidFill>
                <a:srgbClr val="414141"/>
              </a:solidFill>
              <a:effectLst/>
              <a:uFillTx/>
              <a:latin typeface="Palatino"/>
              <a:ea typeface="Palatino"/>
              <a:cs typeface="Palatino"/>
              <a:sym typeface="Palatino"/>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Modifier : 2 clics"/>
          <p:cNvSpPr txBox="1">
            <a:spLocks noGrp="1"/>
          </p:cNvSpPr>
          <p:nvPr>
            <p:ph type="title" idx="4294967295"/>
          </p:nvPr>
        </p:nvSpPr>
        <p:spPr>
          <a:xfrm>
            <a:off x="952500" y="1143000"/>
            <a:ext cx="22479000" cy="1663700"/>
          </a:xfrm>
          <a:prstGeom prst="rect">
            <a:avLst/>
          </a:prstGeom>
        </p:spPr>
        <p:txBody>
          <a:bodyPr>
            <a:normAutofit/>
          </a:bodyPr>
          <a:lstStyle/>
          <a:p>
            <a:r>
              <a:rPr lang="fr-FR" dirty="0" err="1"/>
              <a:t>Linear</a:t>
            </a:r>
            <a:r>
              <a:rPr lang="fr-FR" dirty="0"/>
              <a:t> </a:t>
            </a:r>
            <a:r>
              <a:rPr lang="fr-FR" dirty="0" err="1"/>
              <a:t>regression</a:t>
            </a:r>
            <a:endParaRPr dirty="0"/>
          </a:p>
        </p:txBody>
      </p:sp>
      <p:sp>
        <p:nvSpPr>
          <p:cNvPr id="203" name="Modifier : 2 clics"/>
          <p:cNvSpPr txBox="1">
            <a:spLocks noGrp="1"/>
          </p:cNvSpPr>
          <p:nvPr>
            <p:ph type="body" sz="half" idx="4294967295"/>
          </p:nvPr>
        </p:nvSpPr>
        <p:spPr>
          <a:xfrm>
            <a:off x="17578884" y="5469331"/>
            <a:ext cx="5852616" cy="5185969"/>
          </a:xfrm>
          <a:prstGeom prst="rect">
            <a:avLst/>
          </a:prstGeom>
        </p:spPr>
        <p:txBody>
          <a:bodyPr anchor="t">
            <a:normAutofit fontScale="92500" lnSpcReduction="20000"/>
          </a:bodyPr>
          <a:lstStyle/>
          <a:p>
            <a:pPr marL="0" indent="0">
              <a:buNone/>
            </a:pPr>
            <a:r>
              <a:rPr lang="fr-FR" sz="3000" b="1" dirty="0" err="1"/>
              <a:t>Quality</a:t>
            </a:r>
            <a:r>
              <a:rPr lang="fr-FR" sz="3000" b="1" dirty="0"/>
              <a:t> of the model:</a:t>
            </a:r>
          </a:p>
          <a:p>
            <a:pPr marL="0" indent="0">
              <a:buNone/>
            </a:pPr>
            <a:r>
              <a:rPr lang="fr-FR" sz="3000" dirty="0" err="1"/>
              <a:t>We</a:t>
            </a:r>
            <a:r>
              <a:rPr lang="fr-FR" sz="3000" dirty="0"/>
              <a:t> </a:t>
            </a:r>
            <a:r>
              <a:rPr lang="fr-FR" sz="3000" dirty="0" err="1"/>
              <a:t>found</a:t>
            </a:r>
            <a:r>
              <a:rPr lang="fr-FR" sz="3000" dirty="0"/>
              <a:t> a R-</a:t>
            </a:r>
            <a:r>
              <a:rPr lang="fr-FR" sz="3000" dirty="0" err="1"/>
              <a:t>squared</a:t>
            </a:r>
            <a:r>
              <a:rPr lang="fr-FR" sz="3000" dirty="0"/>
              <a:t> of 17,02% </a:t>
            </a:r>
            <a:r>
              <a:rPr lang="fr-FR" sz="3000" dirty="0" err="1"/>
              <a:t>wich</a:t>
            </a:r>
            <a:r>
              <a:rPr lang="fr-FR" sz="3000" dirty="0"/>
              <a:t> </a:t>
            </a:r>
            <a:r>
              <a:rPr lang="fr-FR" sz="3000" dirty="0" err="1"/>
              <a:t>is</a:t>
            </a:r>
            <a:r>
              <a:rPr lang="fr-FR" sz="3000" dirty="0"/>
              <a:t> </a:t>
            </a:r>
            <a:r>
              <a:rPr lang="fr-FR" sz="3000" dirty="0" err="1"/>
              <a:t>low</a:t>
            </a:r>
            <a:r>
              <a:rPr lang="fr-FR" sz="3000" dirty="0"/>
              <a:t> but can </a:t>
            </a:r>
            <a:r>
              <a:rPr lang="fr-FR" sz="3000" dirty="0" err="1"/>
              <a:t>be</a:t>
            </a:r>
            <a:r>
              <a:rPr lang="fr-FR" sz="3000" dirty="0"/>
              <a:t> </a:t>
            </a:r>
            <a:r>
              <a:rPr lang="fr-FR" sz="3000" dirty="0" err="1"/>
              <a:t>explained</a:t>
            </a:r>
            <a:r>
              <a:rPr lang="fr-FR" sz="3000" dirty="0"/>
              <a:t> by the </a:t>
            </a:r>
            <a:r>
              <a:rPr lang="fr-FR" sz="3000" dirty="0" err="1"/>
              <a:t>fact</a:t>
            </a:r>
            <a:r>
              <a:rPr lang="fr-FR" sz="3000" dirty="0"/>
              <a:t> </a:t>
            </a:r>
            <a:r>
              <a:rPr lang="fr-FR" sz="3000" dirty="0" err="1"/>
              <a:t>that</a:t>
            </a:r>
            <a:r>
              <a:rPr lang="fr-FR" sz="3000" dirty="0"/>
              <a:t> </a:t>
            </a:r>
            <a:r>
              <a:rPr lang="fr-FR" sz="3000" dirty="0" err="1"/>
              <a:t>there</a:t>
            </a:r>
            <a:r>
              <a:rPr lang="fr-FR" sz="3000" dirty="0"/>
              <a:t> are </a:t>
            </a:r>
            <a:r>
              <a:rPr lang="fr-FR" sz="3000" dirty="0" err="1"/>
              <a:t>probably</a:t>
            </a:r>
            <a:r>
              <a:rPr lang="fr-FR" sz="3000" dirty="0"/>
              <a:t> </a:t>
            </a:r>
            <a:r>
              <a:rPr lang="fr-FR" sz="3000" dirty="0" err="1"/>
              <a:t>many</a:t>
            </a:r>
            <a:r>
              <a:rPr lang="fr-FR" sz="3000" dirty="0"/>
              <a:t> </a:t>
            </a:r>
            <a:r>
              <a:rPr lang="fr-FR" sz="3000" dirty="0" err="1"/>
              <a:t>other</a:t>
            </a:r>
            <a:r>
              <a:rPr lang="fr-FR" sz="3000" dirty="0"/>
              <a:t> variables </a:t>
            </a:r>
            <a:r>
              <a:rPr lang="fr-FR" sz="3000" dirty="0" err="1"/>
              <a:t>which</a:t>
            </a:r>
            <a:r>
              <a:rPr lang="fr-FR" sz="3000" dirty="0"/>
              <a:t> </a:t>
            </a:r>
            <a:r>
              <a:rPr lang="fr-FR" sz="3000" dirty="0" err="1"/>
              <a:t>could</a:t>
            </a:r>
            <a:r>
              <a:rPr lang="fr-FR" sz="3000" dirty="0"/>
              <a:t> </a:t>
            </a:r>
            <a:r>
              <a:rPr lang="fr-FR" sz="3000" dirty="0" err="1"/>
              <a:t>explain</a:t>
            </a:r>
            <a:r>
              <a:rPr lang="fr-FR" sz="3000" dirty="0"/>
              <a:t> the final grade of the </a:t>
            </a:r>
            <a:r>
              <a:rPr lang="fr-FR" sz="3000" dirty="0" err="1"/>
              <a:t>students</a:t>
            </a:r>
            <a:r>
              <a:rPr lang="fr-FR" sz="3000" dirty="0"/>
              <a:t>. </a:t>
            </a:r>
          </a:p>
          <a:p>
            <a:pPr marL="0" indent="0">
              <a:buNone/>
            </a:pPr>
            <a:r>
              <a:rPr lang="fr-FR" sz="3000" dirty="0" err="1"/>
              <a:t>We</a:t>
            </a:r>
            <a:r>
              <a:rPr lang="fr-FR" sz="3000" dirty="0"/>
              <a:t> </a:t>
            </a:r>
            <a:r>
              <a:rPr lang="fr-FR" sz="3000" dirty="0" err="1"/>
              <a:t>also</a:t>
            </a:r>
            <a:r>
              <a:rPr lang="fr-FR" sz="3000" dirty="0"/>
              <a:t> have a </a:t>
            </a:r>
            <a:r>
              <a:rPr lang="fr-FR" sz="3000" dirty="0" err="1"/>
              <a:t>relatively</a:t>
            </a:r>
            <a:r>
              <a:rPr lang="fr-FR" sz="3000" dirty="0"/>
              <a:t> </a:t>
            </a:r>
            <a:r>
              <a:rPr lang="fr-FR" sz="3000" dirty="0" err="1"/>
              <a:t>small</a:t>
            </a:r>
            <a:r>
              <a:rPr lang="fr-FR" sz="3000" dirty="0"/>
              <a:t> </a:t>
            </a:r>
            <a:r>
              <a:rPr lang="fr-FR" sz="3000" dirty="0" err="1"/>
              <a:t>dataset</a:t>
            </a:r>
            <a:r>
              <a:rPr lang="fr-FR" sz="3000" dirty="0"/>
              <a:t>. </a:t>
            </a:r>
            <a:r>
              <a:rPr lang="fr-FR" sz="3000" dirty="0" err="1"/>
              <a:t>Having</a:t>
            </a:r>
            <a:r>
              <a:rPr lang="fr-FR" sz="3000" dirty="0"/>
              <a:t> more observations </a:t>
            </a:r>
            <a:r>
              <a:rPr lang="fr-FR" sz="3000" dirty="0" err="1"/>
              <a:t>would</a:t>
            </a:r>
            <a:r>
              <a:rPr lang="fr-FR" sz="3000" dirty="0"/>
              <a:t> </a:t>
            </a:r>
            <a:r>
              <a:rPr lang="fr-FR" sz="3000" dirty="0" err="1"/>
              <a:t>give</a:t>
            </a:r>
            <a:r>
              <a:rPr lang="fr-FR" sz="3000" dirty="0"/>
              <a:t> us a </a:t>
            </a:r>
            <a:r>
              <a:rPr lang="fr-FR" sz="3000" dirty="0" err="1"/>
              <a:t>greater</a:t>
            </a:r>
            <a:r>
              <a:rPr lang="fr-FR" sz="3000" dirty="0"/>
              <a:t> power to </a:t>
            </a:r>
            <a:r>
              <a:rPr lang="fr-FR" sz="3000" dirty="0" err="1"/>
              <a:t>detect</a:t>
            </a:r>
            <a:r>
              <a:rPr lang="fr-FR" sz="3000" dirty="0"/>
              <a:t> patterns or </a:t>
            </a:r>
            <a:r>
              <a:rPr lang="fr-FR" sz="3000" dirty="0" err="1"/>
              <a:t>differences</a:t>
            </a:r>
            <a:r>
              <a:rPr lang="fr-FR" sz="3000" dirty="0"/>
              <a:t> and </a:t>
            </a:r>
            <a:r>
              <a:rPr lang="fr-FR" sz="3000" dirty="0" err="1"/>
              <a:t>thus</a:t>
            </a:r>
            <a:r>
              <a:rPr lang="fr-FR" sz="3000" dirty="0"/>
              <a:t> </a:t>
            </a:r>
            <a:r>
              <a:rPr lang="fr-FR" sz="3000" dirty="0" err="1"/>
              <a:t>increase</a:t>
            </a:r>
            <a:r>
              <a:rPr lang="fr-FR" sz="3000" dirty="0"/>
              <a:t> </a:t>
            </a:r>
            <a:r>
              <a:rPr lang="fr-FR" sz="3000" dirty="0" err="1"/>
              <a:t>our</a:t>
            </a:r>
            <a:r>
              <a:rPr lang="fr-FR" sz="3000" dirty="0"/>
              <a:t> </a:t>
            </a:r>
            <a:r>
              <a:rPr lang="fr-FR" sz="3000" dirty="0" err="1"/>
              <a:t>predictive</a:t>
            </a:r>
            <a:r>
              <a:rPr lang="fr-FR" sz="3000" dirty="0"/>
              <a:t> power.</a:t>
            </a:r>
            <a:endParaRPr sz="3000" dirty="0"/>
          </a:p>
        </p:txBody>
      </p:sp>
      <p:sp>
        <p:nvSpPr>
          <p:cNvPr id="6" name="Modifier : 2 clics">
            <a:extLst>
              <a:ext uri="{FF2B5EF4-FFF2-40B4-BE49-F238E27FC236}">
                <a16:creationId xmlns:a16="http://schemas.microsoft.com/office/drawing/2014/main" id="{419BEF71-938B-AC4B-968A-47E458C0C622}"/>
              </a:ext>
            </a:extLst>
          </p:cNvPr>
          <p:cNvSpPr txBox="1">
            <a:spLocks/>
          </p:cNvSpPr>
          <p:nvPr/>
        </p:nvSpPr>
        <p:spPr>
          <a:xfrm>
            <a:off x="952499" y="4974895"/>
            <a:ext cx="15002841" cy="75981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noAutofit/>
          </a:bodyPr>
          <a:lstStyle>
            <a:lvl1pPr marL="6096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Palatino"/>
                <a:ea typeface="Palatino"/>
                <a:cs typeface="Palatino"/>
                <a:sym typeface="Palatino"/>
              </a:defRPr>
            </a:lvl1pPr>
            <a:lvl2pPr marL="2302933" marR="0" indent="-1693333"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Palatino"/>
                <a:ea typeface="Palatino"/>
                <a:cs typeface="Palatino"/>
                <a:sym typeface="Palatino"/>
              </a:defRPr>
            </a:lvl2pPr>
            <a:lvl3pPr marL="2912533" marR="0" indent="-1693333"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Palatino"/>
                <a:ea typeface="Palatino"/>
                <a:cs typeface="Palatino"/>
                <a:sym typeface="Palatino"/>
              </a:defRPr>
            </a:lvl3pPr>
            <a:lvl4pPr marL="3522133" marR="0" indent="-1693333"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Palatino"/>
                <a:ea typeface="Palatino"/>
                <a:cs typeface="Palatino"/>
                <a:sym typeface="Palatino"/>
              </a:defRPr>
            </a:lvl4pPr>
            <a:lvl5pPr marL="4131733" marR="0" indent="-1693333"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Palatino"/>
                <a:ea typeface="Palatino"/>
                <a:cs typeface="Palatino"/>
                <a:sym typeface="Palatino"/>
              </a:defRPr>
            </a:lvl5pPr>
            <a:lvl6pPr marL="4588933" marR="0" indent="-1693333"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Palatino"/>
                <a:ea typeface="Palatino"/>
                <a:cs typeface="Palatino"/>
                <a:sym typeface="Palatino"/>
              </a:defRPr>
            </a:lvl6pPr>
            <a:lvl7pPr marL="5046133" marR="0" indent="-1693333"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Palatino"/>
                <a:ea typeface="Palatino"/>
                <a:cs typeface="Palatino"/>
                <a:sym typeface="Palatino"/>
              </a:defRPr>
            </a:lvl7pPr>
            <a:lvl8pPr marL="5503333" marR="0" indent="-1693333"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Palatino"/>
                <a:ea typeface="Palatino"/>
                <a:cs typeface="Palatino"/>
                <a:sym typeface="Palatino"/>
              </a:defRPr>
            </a:lvl8pPr>
            <a:lvl9pPr marL="5960533" marR="0" indent="-1693333"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Palatino"/>
                <a:ea typeface="Palatino"/>
                <a:cs typeface="Palatino"/>
                <a:sym typeface="Palatino"/>
              </a:defRPr>
            </a:lvl9pPr>
          </a:lstStyle>
          <a:p>
            <a:pPr marL="0" indent="0" hangingPunct="1">
              <a:buNone/>
            </a:pPr>
            <a:r>
              <a:rPr lang="fr-FR" sz="3000" dirty="0"/>
              <a:t>The intercept </a:t>
            </a:r>
            <a:r>
              <a:rPr lang="fr-FR" sz="3000" dirty="0" err="1"/>
              <a:t>is</a:t>
            </a:r>
            <a:r>
              <a:rPr lang="fr-FR" sz="3000" dirty="0"/>
              <a:t> 10.63.</a:t>
            </a:r>
          </a:p>
          <a:p>
            <a:pPr marL="0" indent="0" hangingPunct="1">
              <a:buNone/>
            </a:pPr>
            <a:r>
              <a:rPr lang="fr-FR" sz="3000" b="1" dirty="0" err="1"/>
              <a:t>Meaning</a:t>
            </a:r>
            <a:r>
              <a:rPr lang="fr-FR" sz="3000" b="1" dirty="0"/>
              <a:t> of the coefficients of the </a:t>
            </a:r>
            <a:r>
              <a:rPr lang="fr-FR" sz="3000" b="1" dirty="0" err="1"/>
              <a:t>significant</a:t>
            </a:r>
            <a:r>
              <a:rPr lang="fr-FR" sz="3000" b="1" dirty="0"/>
              <a:t> variables (</a:t>
            </a:r>
            <a:r>
              <a:rPr lang="en-GB" sz="3000" b="1" dirty="0"/>
              <a:t>all other conditions being equal)</a:t>
            </a:r>
            <a:r>
              <a:rPr lang="fr-FR" sz="3000" b="1" dirty="0"/>
              <a:t>:</a:t>
            </a:r>
          </a:p>
          <a:p>
            <a:pPr hangingPunct="1">
              <a:buSzPct val="100000"/>
              <a:buFont typeface="Arial" panose="020B0604020202020204" pitchFamily="34" charset="0"/>
              <a:buChar char="•"/>
            </a:pPr>
            <a:r>
              <a:rPr lang="en-GB" sz="3000" dirty="0"/>
              <a:t>surprisingly, males have on average higher grades of almost one unit higher than females;</a:t>
            </a:r>
          </a:p>
          <a:p>
            <a:pPr hangingPunct="1">
              <a:buSzPct val="100000"/>
              <a:buFont typeface="Arial" panose="020B0604020202020204" pitchFamily="34" charset="0"/>
              <a:buChar char="•"/>
            </a:pPr>
            <a:r>
              <a:rPr lang="en-GB" sz="3000" dirty="0"/>
              <a:t>the level of education of the mother (and also that of the father, as they are correlated) has a slightly positive impact on the final grade;</a:t>
            </a:r>
            <a:endParaRPr lang="fr-FR" sz="3000" dirty="0"/>
          </a:p>
          <a:p>
            <a:pPr hangingPunct="1">
              <a:spcBef>
                <a:spcPts val="1400"/>
              </a:spcBef>
              <a:buSzPct val="100000"/>
              <a:buFont typeface="Arial" panose="020B0604020202020204" pitchFamily="34" charset="0"/>
              <a:buChar char="•"/>
            </a:pPr>
            <a:r>
              <a:rPr lang="en-GB" sz="3000" dirty="0"/>
              <a:t>the most important impact on the grade is the number of examinations failed in the past: each failed exam has a negative impact of almost two units on the final grade;</a:t>
            </a:r>
            <a:endParaRPr lang="fr-FR" sz="3000" dirty="0"/>
          </a:p>
          <a:p>
            <a:pPr hangingPunct="1">
              <a:spcBef>
                <a:spcPts val="1400"/>
              </a:spcBef>
              <a:buSzPct val="100000"/>
              <a:buFont typeface="Arial" panose="020B0604020202020204" pitchFamily="34" charset="0"/>
              <a:buChar char="•"/>
            </a:pPr>
            <a:r>
              <a:rPr lang="en-GB" sz="3000" dirty="0"/>
              <a:t>being in a romantic relationship has a negative impact on the final grade of almost one unit;</a:t>
            </a:r>
            <a:endParaRPr lang="fr-FR" sz="3000" dirty="0"/>
          </a:p>
          <a:p>
            <a:pPr hangingPunct="1">
              <a:spcBef>
                <a:spcPts val="1400"/>
              </a:spcBef>
              <a:buSzPct val="100000"/>
              <a:buFont typeface="Arial" panose="020B0604020202020204" pitchFamily="34" charset="0"/>
              <a:buChar char="•"/>
            </a:pPr>
            <a:r>
              <a:rPr lang="en-GB" sz="3000" dirty="0"/>
              <a:t>the fact of going out often has a slight negative impact on the final grade</a:t>
            </a:r>
            <a:r>
              <a:rPr lang="fr-FR" sz="3000" dirty="0"/>
              <a:t>.</a:t>
            </a:r>
          </a:p>
          <a:p>
            <a:pPr marL="0" indent="0" hangingPunct="1">
              <a:buNone/>
            </a:pPr>
            <a:endParaRPr lang="fr-FR" sz="3000" dirty="0"/>
          </a:p>
          <a:p>
            <a:pPr marL="0" indent="0" hangingPunct="1">
              <a:buNone/>
            </a:pPr>
            <a:endParaRPr lang="fr-FR" sz="3000" dirty="0"/>
          </a:p>
        </p:txBody>
      </p:sp>
      <p:cxnSp>
        <p:nvCxnSpPr>
          <p:cNvPr id="4" name="Connecteur droit 3">
            <a:extLst>
              <a:ext uri="{FF2B5EF4-FFF2-40B4-BE49-F238E27FC236}">
                <a16:creationId xmlns:a16="http://schemas.microsoft.com/office/drawing/2014/main" id="{3E747DBF-8B3A-4C8A-A858-76290F1C64EE}"/>
              </a:ext>
            </a:extLst>
          </p:cNvPr>
          <p:cNvCxnSpPr>
            <a:cxnSpLocks/>
          </p:cNvCxnSpPr>
          <p:nvPr/>
        </p:nvCxnSpPr>
        <p:spPr>
          <a:xfrm>
            <a:off x="16434679" y="5889135"/>
            <a:ext cx="0" cy="6105099"/>
          </a:xfrm>
          <a:prstGeom prst="line">
            <a:avLst/>
          </a:prstGeom>
          <a:noFill/>
          <a:ln w="25400" cap="flat">
            <a:solidFill>
              <a:srgbClr val="41414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 name="ZoneTexte 4">
            <a:extLst>
              <a:ext uri="{FF2B5EF4-FFF2-40B4-BE49-F238E27FC236}">
                <a16:creationId xmlns:a16="http://schemas.microsoft.com/office/drawing/2014/main" id="{D5FD7F6D-1BF1-4431-A4A4-3F54A9DCDE73}"/>
              </a:ext>
            </a:extLst>
          </p:cNvPr>
          <p:cNvSpPr txBox="1"/>
          <p:nvPr/>
        </p:nvSpPr>
        <p:spPr>
          <a:xfrm>
            <a:off x="952500" y="3157265"/>
            <a:ext cx="14433438" cy="21646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indent="0" hangingPunct="1">
              <a:buFont typeface="Zapf Dingbats"/>
              <a:buNone/>
            </a:pPr>
            <a:r>
              <a:rPr lang="fr-FR" dirty="0">
                <a:solidFill>
                  <a:srgbClr val="414141"/>
                </a:solidFill>
              </a:rPr>
              <a:t>The final </a:t>
            </a:r>
            <a:r>
              <a:rPr lang="fr-FR" dirty="0" err="1">
                <a:solidFill>
                  <a:srgbClr val="414141"/>
                </a:solidFill>
              </a:rPr>
              <a:t>equation</a:t>
            </a:r>
            <a:r>
              <a:rPr lang="fr-FR" dirty="0">
                <a:solidFill>
                  <a:srgbClr val="414141"/>
                </a:solidFill>
              </a:rPr>
              <a:t> to </a:t>
            </a:r>
            <a:r>
              <a:rPr lang="fr-FR" dirty="0" err="1">
                <a:solidFill>
                  <a:srgbClr val="414141"/>
                </a:solidFill>
              </a:rPr>
              <a:t>predict</a:t>
            </a:r>
            <a:r>
              <a:rPr lang="fr-FR" dirty="0">
                <a:solidFill>
                  <a:srgbClr val="414141"/>
                </a:solidFill>
              </a:rPr>
              <a:t> G3 (the final grade </a:t>
            </a:r>
            <a:r>
              <a:rPr lang="fr-FR" dirty="0" err="1">
                <a:solidFill>
                  <a:srgbClr val="414141"/>
                </a:solidFill>
              </a:rPr>
              <a:t>year</a:t>
            </a:r>
            <a:r>
              <a:rPr lang="fr-FR" dirty="0">
                <a:solidFill>
                  <a:srgbClr val="414141"/>
                </a:solidFill>
              </a:rPr>
              <a:t>) </a:t>
            </a:r>
            <a:r>
              <a:rPr lang="fr-FR" dirty="0" err="1">
                <a:solidFill>
                  <a:srgbClr val="414141"/>
                </a:solidFill>
              </a:rPr>
              <a:t>is</a:t>
            </a:r>
            <a:r>
              <a:rPr lang="fr-FR" dirty="0">
                <a:solidFill>
                  <a:srgbClr val="414141"/>
                </a:solidFill>
              </a:rPr>
              <a:t>:</a:t>
            </a:r>
          </a:p>
          <a:p>
            <a:pPr marL="0" indent="0" hangingPunct="1">
              <a:buFont typeface="Zapf Dingbats"/>
              <a:buNone/>
            </a:pPr>
            <a:endParaRPr lang="fr-FR" sz="4000" dirty="0">
              <a:solidFill>
                <a:srgbClr val="414141"/>
              </a:solidFill>
            </a:endParaRPr>
          </a:p>
          <a:p>
            <a:pPr marL="0" indent="0" hangingPunct="1">
              <a:buNone/>
            </a:pPr>
            <a:r>
              <a:rPr lang="fr-FR" sz="3000" b="1" dirty="0">
                <a:solidFill>
                  <a:srgbClr val="414141"/>
                </a:solidFill>
              </a:rPr>
              <a:t>G3 = 10.63 + 0.96 </a:t>
            </a:r>
            <a:r>
              <a:rPr lang="fr-FR" sz="3000" b="1" dirty="0" err="1">
                <a:solidFill>
                  <a:srgbClr val="414141"/>
                </a:solidFill>
              </a:rPr>
              <a:t>sex</a:t>
            </a:r>
            <a:r>
              <a:rPr lang="fr-FR" sz="3000" b="1" dirty="0">
                <a:solidFill>
                  <a:srgbClr val="414141"/>
                </a:solidFill>
              </a:rPr>
              <a:t>(M) + 0.62 </a:t>
            </a:r>
            <a:r>
              <a:rPr lang="fr-FR" sz="3000" b="1" dirty="0" err="1">
                <a:solidFill>
                  <a:srgbClr val="414141"/>
                </a:solidFill>
              </a:rPr>
              <a:t>Medu</a:t>
            </a:r>
            <a:r>
              <a:rPr lang="fr-FR" sz="3000" b="1" dirty="0">
                <a:solidFill>
                  <a:srgbClr val="414141"/>
                </a:solidFill>
              </a:rPr>
              <a:t> - 1.89 </a:t>
            </a:r>
            <a:r>
              <a:rPr lang="fr-FR" sz="3000" b="1" dirty="0" err="1">
                <a:solidFill>
                  <a:srgbClr val="414141"/>
                </a:solidFill>
              </a:rPr>
              <a:t>failures</a:t>
            </a:r>
            <a:r>
              <a:rPr lang="fr-FR" sz="3000" b="1" dirty="0">
                <a:solidFill>
                  <a:srgbClr val="414141"/>
                </a:solidFill>
              </a:rPr>
              <a:t> - 0.93 </a:t>
            </a:r>
            <a:r>
              <a:rPr lang="fr-FR" sz="3000" b="1" dirty="0" err="1">
                <a:solidFill>
                  <a:srgbClr val="414141"/>
                </a:solidFill>
              </a:rPr>
              <a:t>romantic</a:t>
            </a:r>
            <a:r>
              <a:rPr lang="fr-FR" sz="3000" b="1" dirty="0">
                <a:solidFill>
                  <a:srgbClr val="414141"/>
                </a:solidFill>
              </a:rPr>
              <a:t>(yes) - 0.46 </a:t>
            </a:r>
            <a:r>
              <a:rPr lang="fr-FR" sz="3000" b="1" dirty="0" err="1">
                <a:solidFill>
                  <a:srgbClr val="414141"/>
                </a:solidFill>
              </a:rPr>
              <a:t>goout</a:t>
            </a:r>
            <a:endParaRPr lang="fr-FR" sz="3000" b="1" dirty="0">
              <a:solidFill>
                <a:srgbClr val="414141"/>
              </a:solidFill>
            </a:endParaRPr>
          </a:p>
          <a:p>
            <a:pPr marL="0" marR="0" indent="0" algn="l"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dirty="0">
              <a:ln>
                <a:noFill/>
              </a:ln>
              <a:solidFill>
                <a:srgbClr val="414141"/>
              </a:solidFill>
              <a:effectLst/>
              <a:uFillTx/>
              <a:latin typeface="Palatino"/>
              <a:ea typeface="Palatino"/>
              <a:cs typeface="Palatino"/>
              <a:sym typeface="Palatino"/>
            </a:endParaRPr>
          </a:p>
        </p:txBody>
      </p:sp>
    </p:spTree>
    <p:extLst>
      <p:ext uri="{BB962C8B-B14F-4D97-AF65-F5344CB8AC3E}">
        <p14:creationId xmlns:p14="http://schemas.microsoft.com/office/powerpoint/2010/main" val="13382000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Results"/>
          <p:cNvSpPr txBox="1">
            <a:spLocks noGrp="1"/>
          </p:cNvSpPr>
          <p:nvPr>
            <p:ph type="title" idx="4294967295"/>
          </p:nvPr>
        </p:nvSpPr>
        <p:spPr>
          <a:xfrm>
            <a:off x="952500" y="1143000"/>
            <a:ext cx="22479000" cy="1663700"/>
          </a:xfrm>
          <a:prstGeom prst="rect">
            <a:avLst/>
          </a:prstGeom>
        </p:spPr>
        <p:txBody>
          <a:bodyPr>
            <a:normAutofit/>
          </a:bodyPr>
          <a:lstStyle/>
          <a:p>
            <a:r>
              <a:rPr lang="fr-FR" dirty="0" err="1"/>
              <a:t>Verifying</a:t>
            </a:r>
            <a:r>
              <a:rPr lang="fr-FR" dirty="0"/>
              <a:t> the </a:t>
            </a:r>
            <a:r>
              <a:rPr lang="fr-FR" dirty="0" err="1"/>
              <a:t>hypotheses</a:t>
            </a:r>
            <a:endParaRPr dirty="0"/>
          </a:p>
        </p:txBody>
      </p:sp>
      <p:sp>
        <p:nvSpPr>
          <p:cNvPr id="5" name="Dalc        G3…">
            <a:extLst>
              <a:ext uri="{FF2B5EF4-FFF2-40B4-BE49-F238E27FC236}">
                <a16:creationId xmlns:a16="http://schemas.microsoft.com/office/drawing/2014/main" id="{2913B0AE-1185-5B49-912B-24428A126036}"/>
              </a:ext>
            </a:extLst>
          </p:cNvPr>
          <p:cNvSpPr txBox="1"/>
          <p:nvPr/>
        </p:nvSpPr>
        <p:spPr>
          <a:xfrm>
            <a:off x="952500" y="3711096"/>
            <a:ext cx="9184277" cy="718145"/>
          </a:xfrm>
          <a:prstGeom prst="rect">
            <a:avLst/>
          </a:prstGeom>
          <a:solidFill>
            <a:srgbClr val="000000"/>
          </a:solidFill>
          <a:ln w="76200">
            <a:solidFill>
              <a:srgbClr val="66635F"/>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defTabSz="914400">
              <a:defRPr sz="2000">
                <a:solidFill>
                  <a:srgbClr val="FFFFFF"/>
                </a:solidFill>
                <a:latin typeface="Andale Mono"/>
                <a:ea typeface="Andale Mono"/>
                <a:cs typeface="Andale Mono"/>
                <a:sym typeface="Andale Mono"/>
              </a:defRPr>
            </a:pPr>
            <a:r>
              <a:rPr lang="fr-FR" dirty="0" err="1"/>
              <a:t>res</a:t>
            </a:r>
            <a:r>
              <a:rPr lang="fr-FR" dirty="0"/>
              <a:t> &lt;- </a:t>
            </a:r>
            <a:r>
              <a:rPr lang="fr-FR" dirty="0" err="1"/>
              <a:t>linreg$residuals</a:t>
            </a:r>
            <a:endParaRPr lang="fr-FR" dirty="0"/>
          </a:p>
          <a:p>
            <a:pPr defTabSz="914400">
              <a:defRPr sz="2000">
                <a:solidFill>
                  <a:srgbClr val="FFFFFF"/>
                </a:solidFill>
                <a:latin typeface="Andale Mono"/>
                <a:ea typeface="Andale Mono"/>
                <a:cs typeface="Andale Mono"/>
                <a:sym typeface="Andale Mono"/>
              </a:defRPr>
            </a:pPr>
            <a:r>
              <a:rPr lang="fr-FR" dirty="0" err="1"/>
              <a:t>summary</a:t>
            </a:r>
            <a:r>
              <a:rPr lang="fr-FR" dirty="0"/>
              <a:t>(</a:t>
            </a:r>
            <a:r>
              <a:rPr lang="fr-FR" dirty="0" err="1"/>
              <a:t>res</a:t>
            </a:r>
            <a:r>
              <a:rPr lang="fr-FR" dirty="0"/>
              <a:t>)</a:t>
            </a:r>
            <a:endParaRPr dirty="0"/>
          </a:p>
        </p:txBody>
      </p:sp>
      <p:sp>
        <p:nvSpPr>
          <p:cNvPr id="6" name="Dalc        G3…">
            <a:extLst>
              <a:ext uri="{FF2B5EF4-FFF2-40B4-BE49-F238E27FC236}">
                <a16:creationId xmlns:a16="http://schemas.microsoft.com/office/drawing/2014/main" id="{8B337990-DB53-5946-A68B-30165E904055}"/>
              </a:ext>
            </a:extLst>
          </p:cNvPr>
          <p:cNvSpPr txBox="1"/>
          <p:nvPr/>
        </p:nvSpPr>
        <p:spPr>
          <a:xfrm>
            <a:off x="12534900" y="3557207"/>
            <a:ext cx="9184277" cy="1025922"/>
          </a:xfrm>
          <a:prstGeom prst="rect">
            <a:avLst/>
          </a:prstGeom>
          <a:solidFill>
            <a:srgbClr val="000000"/>
          </a:solidFill>
          <a:ln w="76200">
            <a:solidFill>
              <a:srgbClr val="66635F"/>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defTabSz="914400">
              <a:defRPr sz="2000">
                <a:solidFill>
                  <a:srgbClr val="FFFFFF"/>
                </a:solidFill>
                <a:latin typeface="Andale Mono"/>
                <a:ea typeface="Andale Mono"/>
                <a:cs typeface="Andale Mono"/>
                <a:sym typeface="Andale Mono"/>
              </a:defRPr>
            </a:pPr>
            <a:r>
              <a:rPr lang="fr-FR" dirty="0">
                <a:solidFill>
                  <a:schemeClr val="accent4"/>
                </a:solidFill>
              </a:rPr>
              <a:t>&gt; </a:t>
            </a:r>
            <a:r>
              <a:rPr lang="fr-FR" dirty="0" err="1">
                <a:solidFill>
                  <a:schemeClr val="accent4"/>
                </a:solidFill>
              </a:rPr>
              <a:t>summary</a:t>
            </a:r>
            <a:r>
              <a:rPr lang="fr-FR" dirty="0">
                <a:solidFill>
                  <a:schemeClr val="accent4"/>
                </a:solidFill>
              </a:rPr>
              <a:t>(</a:t>
            </a:r>
            <a:r>
              <a:rPr lang="fr-FR" dirty="0" err="1">
                <a:solidFill>
                  <a:schemeClr val="accent4"/>
                </a:solidFill>
              </a:rPr>
              <a:t>res</a:t>
            </a:r>
            <a:r>
              <a:rPr lang="fr-FR" dirty="0">
                <a:solidFill>
                  <a:schemeClr val="accent4"/>
                </a:solidFill>
              </a:rPr>
              <a:t>)</a:t>
            </a:r>
          </a:p>
          <a:p>
            <a:pPr defTabSz="914400">
              <a:defRPr sz="2000">
                <a:solidFill>
                  <a:srgbClr val="FFFFFF"/>
                </a:solidFill>
                <a:latin typeface="Andale Mono"/>
                <a:ea typeface="Andale Mono"/>
                <a:cs typeface="Andale Mono"/>
                <a:sym typeface="Andale Mono"/>
              </a:defRPr>
            </a:pPr>
            <a:r>
              <a:rPr lang="fr-FR" dirty="0"/>
              <a:t>    Min.  1st </a:t>
            </a:r>
            <a:r>
              <a:rPr lang="fr-FR" dirty="0" err="1"/>
              <a:t>Qu</a:t>
            </a:r>
            <a:r>
              <a:rPr lang="fr-FR" dirty="0"/>
              <a:t>.   </a:t>
            </a:r>
            <a:r>
              <a:rPr lang="fr-FR" dirty="0" err="1"/>
              <a:t>Median</a:t>
            </a:r>
            <a:r>
              <a:rPr lang="fr-FR" dirty="0"/>
              <a:t>     </a:t>
            </a:r>
            <a:r>
              <a:rPr lang="fr-FR" dirty="0" err="1"/>
              <a:t>Mean</a:t>
            </a:r>
            <a:r>
              <a:rPr lang="fr-FR" dirty="0"/>
              <a:t>  3rd </a:t>
            </a:r>
            <a:r>
              <a:rPr lang="fr-FR" dirty="0" err="1"/>
              <a:t>Qu</a:t>
            </a:r>
            <a:r>
              <a:rPr lang="fr-FR" dirty="0"/>
              <a:t>.     Max. </a:t>
            </a:r>
          </a:p>
          <a:p>
            <a:pPr defTabSz="914400">
              <a:defRPr sz="2000">
                <a:solidFill>
                  <a:srgbClr val="FFFFFF"/>
                </a:solidFill>
                <a:latin typeface="Andale Mono"/>
                <a:ea typeface="Andale Mono"/>
                <a:cs typeface="Andale Mono"/>
                <a:sym typeface="Andale Mono"/>
              </a:defRPr>
            </a:pPr>
            <a:r>
              <a:rPr lang="fr-FR" dirty="0"/>
              <a:t>-13.1385  -2.0956   0.4001   0.0000   2.8171   8.6257 </a:t>
            </a:r>
            <a:endParaRPr dirty="0"/>
          </a:p>
        </p:txBody>
      </p:sp>
      <p:sp>
        <p:nvSpPr>
          <p:cNvPr id="7" name="Flèche">
            <a:extLst>
              <a:ext uri="{FF2B5EF4-FFF2-40B4-BE49-F238E27FC236}">
                <a16:creationId xmlns:a16="http://schemas.microsoft.com/office/drawing/2014/main" id="{52C42A21-B755-F948-9E48-A683B1BB9591}"/>
              </a:ext>
            </a:extLst>
          </p:cNvPr>
          <p:cNvSpPr/>
          <p:nvPr/>
        </p:nvSpPr>
        <p:spPr>
          <a:xfrm>
            <a:off x="10769894" y="3557207"/>
            <a:ext cx="1131888" cy="1065213"/>
          </a:xfrm>
          <a:prstGeom prst="rightArrow">
            <a:avLst>
              <a:gd name="adj1" fmla="val 32000"/>
              <a:gd name="adj2" fmla="val 68006"/>
            </a:avLst>
          </a:prstGeom>
          <a:solidFill>
            <a:srgbClr val="B0564E"/>
          </a:solidFill>
          <a:ln w="12700">
            <a:miter lim="400000"/>
          </a:ln>
        </p:spPr>
        <p:txBody>
          <a:bodyPr lIns="50800" tIns="50800" rIns="50800" bIns="50800" anchor="ctr"/>
          <a:lstStyle/>
          <a:p>
            <a:pPr algn="ctr" defTabSz="914400">
              <a:defRPr sz="4400">
                <a:solidFill>
                  <a:srgbClr val="FFFFFF"/>
                </a:solidFill>
                <a:effectLst>
                  <a:outerShdw blurRad="12700" dist="25400" dir="2700000" rotWithShape="0">
                    <a:srgbClr val="000000"/>
                  </a:outerShdw>
                </a:effectLst>
              </a:defRPr>
            </a:pPr>
            <a:endParaRPr/>
          </a:p>
        </p:txBody>
      </p:sp>
      <p:sp>
        <p:nvSpPr>
          <p:cNvPr id="2" name="ZoneTexte 1">
            <a:extLst>
              <a:ext uri="{FF2B5EF4-FFF2-40B4-BE49-F238E27FC236}">
                <a16:creationId xmlns:a16="http://schemas.microsoft.com/office/drawing/2014/main" id="{FF1E7A34-4E02-4443-81BB-3540E79EE9BC}"/>
              </a:ext>
            </a:extLst>
          </p:cNvPr>
          <p:cNvSpPr txBox="1"/>
          <p:nvPr/>
        </p:nvSpPr>
        <p:spPr>
          <a:xfrm>
            <a:off x="12534900" y="4746226"/>
            <a:ext cx="763830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fr-FR" sz="3200" b="0" i="0" u="none" strike="noStrike" cap="none" spc="0" normalizeH="0" baseline="0" dirty="0">
                <a:ln>
                  <a:noFill/>
                </a:ln>
                <a:solidFill>
                  <a:srgbClr val="004141"/>
                </a:solidFill>
                <a:effectLst/>
                <a:uFillTx/>
                <a:latin typeface="Palatino"/>
                <a:ea typeface="Palatino"/>
                <a:cs typeface="Palatino"/>
                <a:sym typeface="Palatino"/>
              </a:rPr>
              <a:t>The </a:t>
            </a:r>
            <a:r>
              <a:rPr kumimoji="0" lang="fr-FR" sz="3200" b="0" i="0" u="none" strike="noStrike" cap="none" spc="0" normalizeH="0" baseline="0" dirty="0" err="1">
                <a:ln>
                  <a:noFill/>
                </a:ln>
                <a:solidFill>
                  <a:srgbClr val="004141"/>
                </a:solidFill>
                <a:effectLst/>
                <a:uFillTx/>
                <a:latin typeface="Palatino"/>
                <a:ea typeface="Palatino"/>
                <a:cs typeface="Palatino"/>
                <a:sym typeface="Palatino"/>
              </a:rPr>
              <a:t>mean</a:t>
            </a:r>
            <a:r>
              <a:rPr kumimoji="0" lang="fr-FR" sz="3200" b="0" i="0" u="none" strike="noStrike" cap="none" spc="0" normalizeH="0" baseline="0" dirty="0">
                <a:ln>
                  <a:noFill/>
                </a:ln>
                <a:solidFill>
                  <a:srgbClr val="004141"/>
                </a:solidFill>
                <a:effectLst/>
                <a:uFillTx/>
                <a:latin typeface="Palatino"/>
                <a:ea typeface="Palatino"/>
                <a:cs typeface="Palatino"/>
                <a:sym typeface="Palatino"/>
              </a:rPr>
              <a:t> of the </a:t>
            </a:r>
            <a:r>
              <a:rPr kumimoji="0" lang="fr-FR" sz="3200" b="0" i="0" u="none" strike="noStrike" cap="none" spc="0" normalizeH="0" baseline="0" dirty="0" err="1">
                <a:ln>
                  <a:noFill/>
                </a:ln>
                <a:solidFill>
                  <a:srgbClr val="004141"/>
                </a:solidFill>
                <a:effectLst/>
                <a:uFillTx/>
                <a:latin typeface="Palatino"/>
                <a:ea typeface="Palatino"/>
                <a:cs typeface="Palatino"/>
                <a:sym typeface="Palatino"/>
              </a:rPr>
              <a:t>residuals</a:t>
            </a:r>
            <a:r>
              <a:rPr kumimoji="0" lang="fr-FR" sz="3200" b="0" i="0" u="none" strike="noStrike" cap="none" spc="0" normalizeH="0" baseline="0" dirty="0">
                <a:ln>
                  <a:noFill/>
                </a:ln>
                <a:solidFill>
                  <a:srgbClr val="004141"/>
                </a:solidFill>
                <a:effectLst/>
                <a:uFillTx/>
                <a:latin typeface="Palatino"/>
                <a:ea typeface="Palatino"/>
                <a:cs typeface="Palatino"/>
                <a:sym typeface="Palatino"/>
              </a:rPr>
              <a:t> </a:t>
            </a:r>
            <a:r>
              <a:rPr kumimoji="0" lang="fr-FR" sz="3200" b="0" i="0" u="none" strike="noStrike" cap="none" spc="0" normalizeH="0" baseline="0" dirty="0" err="1">
                <a:ln>
                  <a:noFill/>
                </a:ln>
                <a:solidFill>
                  <a:srgbClr val="004141"/>
                </a:solidFill>
                <a:effectLst/>
                <a:uFillTx/>
                <a:latin typeface="Palatino"/>
                <a:ea typeface="Palatino"/>
                <a:cs typeface="Palatino"/>
                <a:sym typeface="Palatino"/>
              </a:rPr>
              <a:t>is</a:t>
            </a:r>
            <a:r>
              <a:rPr kumimoji="0" lang="fr-FR" sz="3200" b="0" i="0" u="none" strike="noStrike" cap="none" spc="0" normalizeH="0" baseline="0" dirty="0">
                <a:ln>
                  <a:noFill/>
                </a:ln>
                <a:solidFill>
                  <a:srgbClr val="004141"/>
                </a:solidFill>
                <a:effectLst/>
                <a:uFillTx/>
                <a:latin typeface="Palatino"/>
                <a:ea typeface="Palatino"/>
                <a:cs typeface="Palatino"/>
                <a:sym typeface="Palatino"/>
              </a:rPr>
              <a:t> </a:t>
            </a:r>
            <a:r>
              <a:rPr kumimoji="0" lang="fr-FR" sz="3200" b="0" i="0" u="none" strike="noStrike" cap="none" spc="0" normalizeH="0" baseline="0" dirty="0" err="1">
                <a:ln>
                  <a:noFill/>
                </a:ln>
                <a:solidFill>
                  <a:srgbClr val="004141"/>
                </a:solidFill>
                <a:effectLst/>
                <a:uFillTx/>
                <a:latin typeface="Palatino"/>
                <a:ea typeface="Palatino"/>
                <a:cs typeface="Palatino"/>
                <a:sym typeface="Palatino"/>
              </a:rPr>
              <a:t>equal</a:t>
            </a:r>
            <a:r>
              <a:rPr kumimoji="0" lang="fr-FR" sz="3200" b="0" i="0" u="none" strike="noStrike" cap="none" spc="0" normalizeH="0" baseline="0" dirty="0">
                <a:ln>
                  <a:noFill/>
                </a:ln>
                <a:solidFill>
                  <a:srgbClr val="004141"/>
                </a:solidFill>
                <a:effectLst/>
                <a:uFillTx/>
                <a:latin typeface="Palatino"/>
                <a:ea typeface="Palatino"/>
                <a:cs typeface="Palatino"/>
                <a:sym typeface="Palatino"/>
              </a:rPr>
              <a:t> to </a:t>
            </a:r>
            <a:r>
              <a:rPr kumimoji="0" lang="fr-FR" sz="3200" b="0" i="0" u="none" strike="noStrike" cap="none" spc="0" normalizeH="0" baseline="0" dirty="0" err="1">
                <a:ln>
                  <a:noFill/>
                </a:ln>
                <a:solidFill>
                  <a:srgbClr val="004141"/>
                </a:solidFill>
                <a:effectLst/>
                <a:uFillTx/>
                <a:latin typeface="Palatino"/>
                <a:ea typeface="Palatino"/>
                <a:cs typeface="Palatino"/>
                <a:sym typeface="Palatino"/>
              </a:rPr>
              <a:t>zero</a:t>
            </a:r>
            <a:endParaRPr kumimoji="0" lang="fr-FR" sz="3200" b="0" i="0" u="none" strike="noStrike" cap="none" spc="0" normalizeH="0" baseline="0" dirty="0">
              <a:ln>
                <a:noFill/>
              </a:ln>
              <a:solidFill>
                <a:srgbClr val="004141"/>
              </a:solidFill>
              <a:effectLst/>
              <a:uFillTx/>
              <a:latin typeface="Palatino"/>
              <a:ea typeface="Palatino"/>
              <a:cs typeface="Palatino"/>
              <a:sym typeface="Palatino"/>
            </a:endParaRPr>
          </a:p>
        </p:txBody>
      </p:sp>
      <p:pic>
        <p:nvPicPr>
          <p:cNvPr id="4" name="Image 3">
            <a:extLst>
              <a:ext uri="{FF2B5EF4-FFF2-40B4-BE49-F238E27FC236}">
                <a16:creationId xmlns:a16="http://schemas.microsoft.com/office/drawing/2014/main" id="{3D3F92E5-8586-4D44-AF77-F14D4C4349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567" y="6202762"/>
            <a:ext cx="7912180" cy="6676964"/>
          </a:xfrm>
          <a:prstGeom prst="rect">
            <a:avLst/>
          </a:prstGeom>
          <a:ln w="76200">
            <a:solidFill>
              <a:srgbClr val="66635F"/>
            </a:solidFill>
          </a:ln>
        </p:spPr>
      </p:pic>
      <p:sp>
        <p:nvSpPr>
          <p:cNvPr id="3" name="ZoneTexte 1">
            <a:extLst>
              <a:ext uri="{FF2B5EF4-FFF2-40B4-BE49-F238E27FC236}">
                <a16:creationId xmlns:a16="http://schemas.microsoft.com/office/drawing/2014/main" id="{651BB063-2DD9-466B-B615-2499DAF401A7}"/>
              </a:ext>
            </a:extLst>
          </p:cNvPr>
          <p:cNvSpPr txBox="1"/>
          <p:nvPr/>
        </p:nvSpPr>
        <p:spPr>
          <a:xfrm>
            <a:off x="12544647" y="6202762"/>
            <a:ext cx="268823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fr-FR" sz="3200" b="0" i="0" u="none" strike="noStrike" cap="none" spc="0" normalizeH="0" baseline="0" dirty="0">
                <a:ln>
                  <a:noFill/>
                </a:ln>
                <a:solidFill>
                  <a:schemeClr val="bg1"/>
                </a:solidFill>
                <a:effectLst/>
                <a:uFillTx/>
                <a:latin typeface="Palatino"/>
                <a:ea typeface="Palatino"/>
                <a:cs typeface="Palatino"/>
                <a:sym typeface="Palatino"/>
              </a:rPr>
              <a:t>The </a:t>
            </a:r>
            <a:r>
              <a:rPr kumimoji="0" lang="fr-FR" sz="3200" b="0" i="0" u="none" strike="noStrike" cap="none" spc="0" normalizeH="0" baseline="0" dirty="0" err="1">
                <a:ln>
                  <a:noFill/>
                </a:ln>
                <a:solidFill>
                  <a:schemeClr val="bg1"/>
                </a:solidFill>
                <a:effectLst/>
                <a:uFillTx/>
                <a:latin typeface="Palatino"/>
                <a:ea typeface="Palatino"/>
                <a:cs typeface="Palatino"/>
                <a:sym typeface="Palatino"/>
              </a:rPr>
              <a:t>normality</a:t>
            </a:r>
            <a:endParaRPr kumimoji="0" lang="fr-FR" sz="3200" b="0" i="0" u="none" strike="noStrike" cap="none" spc="0" normalizeH="0" baseline="0" dirty="0">
              <a:ln>
                <a:noFill/>
              </a:ln>
              <a:solidFill>
                <a:schemeClr val="bg1"/>
              </a:solidFill>
              <a:effectLst/>
              <a:uFillTx/>
              <a:latin typeface="Palatino"/>
              <a:ea typeface="Palatino"/>
              <a:cs typeface="Palatino"/>
              <a:sym typeface="Palatino"/>
            </a:endParaRPr>
          </a:p>
        </p:txBody>
      </p:sp>
      <p:pic>
        <p:nvPicPr>
          <p:cNvPr id="9" name="Image 8" descr="Une image contenant texte&#10;&#10;Description générée automatiquement">
            <a:extLst>
              <a:ext uri="{FF2B5EF4-FFF2-40B4-BE49-F238E27FC236}">
                <a16:creationId xmlns:a16="http://schemas.microsoft.com/office/drawing/2014/main" id="{CF100A17-9EC4-C144-9F5A-17DA7EF95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4900" y="7059481"/>
            <a:ext cx="7168116" cy="1916475"/>
          </a:xfrm>
          <a:prstGeom prst="rect">
            <a:avLst/>
          </a:prstGeom>
        </p:spPr>
      </p:pic>
      <p:sp>
        <p:nvSpPr>
          <p:cNvPr id="10" name="ZoneTexte 9">
            <a:extLst>
              <a:ext uri="{FF2B5EF4-FFF2-40B4-BE49-F238E27FC236}">
                <a16:creationId xmlns:a16="http://schemas.microsoft.com/office/drawing/2014/main" id="{D759B923-56F5-FE48-8500-E9ECE52605B0}"/>
              </a:ext>
            </a:extLst>
          </p:cNvPr>
          <p:cNvSpPr txBox="1"/>
          <p:nvPr/>
        </p:nvSpPr>
        <p:spPr>
          <a:xfrm>
            <a:off x="12544647" y="9380846"/>
            <a:ext cx="11282030" cy="3549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fr-FR" dirty="0"/>
              <a:t>The p-value </a:t>
            </a:r>
            <a:r>
              <a:rPr lang="fr-FR" dirty="0" err="1"/>
              <a:t>is</a:t>
            </a:r>
            <a:r>
              <a:rPr lang="fr-FR" dirty="0"/>
              <a:t> &lt; 5%</a:t>
            </a:r>
          </a:p>
          <a:p>
            <a:pPr marL="0" marR="0" indent="0" algn="l" defTabSz="825500" rtl="0" fontAlgn="auto" latinLnBrk="0" hangingPunct="0">
              <a:lnSpc>
                <a:spcPct val="100000"/>
              </a:lnSpc>
              <a:spcBef>
                <a:spcPts val="0"/>
              </a:spcBef>
              <a:spcAft>
                <a:spcPts val="0"/>
              </a:spcAft>
              <a:buClrTx/>
              <a:buSzTx/>
              <a:buFontTx/>
              <a:buNone/>
              <a:tabLst/>
            </a:pPr>
            <a:r>
              <a:rPr lang="fr-FR" dirty="0" err="1"/>
              <a:t>We</a:t>
            </a:r>
            <a:r>
              <a:rPr lang="fr-FR" dirty="0"/>
              <a:t> </a:t>
            </a:r>
            <a:r>
              <a:rPr lang="fr-FR" dirty="0" err="1"/>
              <a:t>reject</a:t>
            </a:r>
            <a:r>
              <a:rPr lang="fr-FR" dirty="0"/>
              <a:t> H0 </a:t>
            </a:r>
            <a:r>
              <a:rPr lang="fr-FR" dirty="0" err="1"/>
              <a:t>so</a:t>
            </a:r>
            <a:r>
              <a:rPr lang="fr-FR" dirty="0"/>
              <a:t> the </a:t>
            </a:r>
            <a:r>
              <a:rPr lang="fr-FR" dirty="0" err="1"/>
              <a:t>residuals</a:t>
            </a:r>
            <a:r>
              <a:rPr lang="fr-FR" dirty="0"/>
              <a:t> are not </a:t>
            </a:r>
            <a:r>
              <a:rPr lang="fr-FR" dirty="0" err="1"/>
              <a:t>normally</a:t>
            </a:r>
            <a:r>
              <a:rPr lang="fr-FR" dirty="0"/>
              <a:t> </a:t>
            </a:r>
            <a:r>
              <a:rPr lang="fr-FR" dirty="0" err="1"/>
              <a:t>distributed</a:t>
            </a:r>
            <a:r>
              <a:rPr lang="fr-FR" dirty="0"/>
              <a:t>.</a:t>
            </a:r>
          </a:p>
          <a:p>
            <a:pPr marL="0" marR="0" indent="0" algn="l"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dirty="0">
              <a:ln>
                <a:noFill/>
              </a:ln>
              <a:solidFill>
                <a:srgbClr val="004141"/>
              </a:solidFill>
              <a:effectLst/>
              <a:uFillTx/>
              <a:latin typeface="Palatino"/>
              <a:ea typeface="Palatino"/>
              <a:cs typeface="Palatino"/>
              <a:sym typeface="Palatino"/>
            </a:endParaRPr>
          </a:p>
          <a:p>
            <a:r>
              <a:rPr lang="fr-FR" dirty="0"/>
              <a:t>The </a:t>
            </a:r>
            <a:r>
              <a:rPr lang="fr-FR" dirty="0" err="1"/>
              <a:t>assumption</a:t>
            </a:r>
            <a:r>
              <a:rPr lang="fr-FR" dirty="0"/>
              <a:t> of the </a:t>
            </a:r>
            <a:r>
              <a:rPr lang="fr-FR" dirty="0" err="1"/>
              <a:t>normality</a:t>
            </a:r>
            <a:r>
              <a:rPr lang="fr-FR" dirty="0"/>
              <a:t> of the </a:t>
            </a:r>
            <a:r>
              <a:rPr lang="fr-FR" dirty="0" err="1"/>
              <a:t>residuals</a:t>
            </a:r>
            <a:r>
              <a:rPr lang="fr-FR" dirty="0"/>
              <a:t> </a:t>
            </a:r>
            <a:r>
              <a:rPr lang="fr-FR" dirty="0" err="1"/>
              <a:t>is</a:t>
            </a:r>
            <a:r>
              <a:rPr lang="fr-FR" dirty="0"/>
              <a:t> not the </a:t>
            </a:r>
            <a:r>
              <a:rPr lang="fr-FR" dirty="0" err="1"/>
              <a:t>most</a:t>
            </a:r>
            <a:r>
              <a:rPr lang="fr-FR" dirty="0"/>
              <a:t> </a:t>
            </a:r>
            <a:r>
              <a:rPr lang="fr-FR" dirty="0" err="1"/>
              <a:t>invalidating</a:t>
            </a:r>
            <a:r>
              <a:rPr lang="fr-FR" dirty="0"/>
              <a:t>. The </a:t>
            </a:r>
            <a:r>
              <a:rPr lang="fr-FR" dirty="0" err="1"/>
              <a:t>sample</a:t>
            </a:r>
            <a:r>
              <a:rPr lang="fr-FR" dirty="0"/>
              <a:t> size </a:t>
            </a:r>
            <a:r>
              <a:rPr lang="fr-FR" dirty="0" err="1"/>
              <a:t>is</a:t>
            </a:r>
            <a:r>
              <a:rPr lang="fr-FR" dirty="0"/>
              <a:t> large </a:t>
            </a:r>
            <a:r>
              <a:rPr lang="fr-FR" dirty="0" err="1"/>
              <a:t>enough</a:t>
            </a:r>
            <a:r>
              <a:rPr lang="fr-FR" dirty="0"/>
              <a:t> (&gt; 30 observations) </a:t>
            </a:r>
            <a:r>
              <a:rPr lang="fr-FR" dirty="0" err="1"/>
              <a:t>so</a:t>
            </a:r>
            <a:r>
              <a:rPr lang="fr-FR" dirty="0"/>
              <a:t> the </a:t>
            </a:r>
            <a:r>
              <a:rPr lang="fr-FR" dirty="0" err="1"/>
              <a:t>results</a:t>
            </a:r>
            <a:r>
              <a:rPr lang="fr-FR" dirty="0"/>
              <a:t> of the model </a:t>
            </a:r>
            <a:r>
              <a:rPr lang="fr-FR" dirty="0" err="1"/>
              <a:t>remain</a:t>
            </a:r>
            <a:r>
              <a:rPr lang="fr-FR" dirty="0"/>
              <a:t> </a:t>
            </a:r>
            <a:r>
              <a:rPr lang="fr-FR" dirty="0" err="1"/>
              <a:t>valid</a:t>
            </a:r>
            <a:r>
              <a:rPr lang="fr-FR" dirty="0"/>
              <a:t>, </a:t>
            </a:r>
            <a:r>
              <a:rPr lang="fr-FR" dirty="0" err="1"/>
              <a:t>even</a:t>
            </a:r>
            <a:r>
              <a:rPr lang="fr-FR" dirty="0"/>
              <a:t> if the </a:t>
            </a:r>
            <a:r>
              <a:rPr lang="fr-FR" dirty="0" err="1"/>
              <a:t>assumption</a:t>
            </a:r>
            <a:r>
              <a:rPr lang="fr-FR" dirty="0"/>
              <a:t> of </a:t>
            </a:r>
            <a:r>
              <a:rPr lang="fr-FR" dirty="0" err="1"/>
              <a:t>normality</a:t>
            </a:r>
            <a:r>
              <a:rPr lang="fr-FR" dirty="0"/>
              <a:t> </a:t>
            </a:r>
            <a:r>
              <a:rPr lang="fr-FR" dirty="0" err="1"/>
              <a:t>is</a:t>
            </a:r>
            <a:r>
              <a:rPr lang="fr-FR" dirty="0"/>
              <a:t> not </a:t>
            </a:r>
            <a:r>
              <a:rPr lang="fr-FR" dirty="0" err="1"/>
              <a:t>verified</a:t>
            </a:r>
            <a:r>
              <a:rPr lang="fr-FR" dirty="0"/>
              <a:t>.</a:t>
            </a:r>
            <a:endParaRPr kumimoji="0" lang="fr-FR" sz="3200" b="0" i="0" u="none" strike="noStrike" cap="none" spc="0" normalizeH="0" baseline="0" dirty="0">
              <a:ln>
                <a:noFill/>
              </a:ln>
              <a:solidFill>
                <a:srgbClr val="004141"/>
              </a:solidFill>
              <a:effectLst/>
              <a:uFillTx/>
              <a:latin typeface="Palatino"/>
              <a:ea typeface="Palatino"/>
              <a:cs typeface="Palatino"/>
              <a:sym typeface="Palatino"/>
            </a:endParaRPr>
          </a:p>
        </p:txBody>
      </p:sp>
      <p:cxnSp>
        <p:nvCxnSpPr>
          <p:cNvPr id="12" name="Connecteur droit 11">
            <a:extLst>
              <a:ext uri="{FF2B5EF4-FFF2-40B4-BE49-F238E27FC236}">
                <a16:creationId xmlns:a16="http://schemas.microsoft.com/office/drawing/2014/main" id="{9169E90A-9EF9-6F44-9F20-F85CEEE771FA}"/>
              </a:ext>
            </a:extLst>
          </p:cNvPr>
          <p:cNvCxnSpPr/>
          <p:nvPr/>
        </p:nvCxnSpPr>
        <p:spPr>
          <a:xfrm>
            <a:off x="4802372" y="5553912"/>
            <a:ext cx="14779256" cy="0"/>
          </a:xfrm>
          <a:prstGeom prst="line">
            <a:avLst/>
          </a:prstGeom>
          <a:noFill/>
          <a:ln w="25400" cap="flat">
            <a:solidFill>
              <a:srgbClr val="41414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Results"/>
          <p:cNvSpPr txBox="1">
            <a:spLocks noGrp="1"/>
          </p:cNvSpPr>
          <p:nvPr>
            <p:ph type="title" idx="4294967295"/>
          </p:nvPr>
        </p:nvSpPr>
        <p:spPr>
          <a:xfrm>
            <a:off x="952500" y="1143000"/>
            <a:ext cx="22479000" cy="1663700"/>
          </a:xfrm>
          <a:prstGeom prst="rect">
            <a:avLst/>
          </a:prstGeom>
        </p:spPr>
        <p:txBody>
          <a:bodyPr>
            <a:normAutofit/>
          </a:bodyPr>
          <a:lstStyle/>
          <a:p>
            <a:r>
              <a:rPr lang="fr-FR" dirty="0" err="1"/>
              <a:t>Verifying</a:t>
            </a:r>
            <a:r>
              <a:rPr lang="fr-FR" dirty="0"/>
              <a:t> the </a:t>
            </a:r>
            <a:r>
              <a:rPr lang="fr-FR" dirty="0" err="1"/>
              <a:t>hypotheses</a:t>
            </a:r>
            <a:endParaRPr dirty="0"/>
          </a:p>
        </p:txBody>
      </p:sp>
      <p:pic>
        <p:nvPicPr>
          <p:cNvPr id="10" name="Image 9">
            <a:extLst>
              <a:ext uri="{FF2B5EF4-FFF2-40B4-BE49-F238E27FC236}">
                <a16:creationId xmlns:a16="http://schemas.microsoft.com/office/drawing/2014/main" id="{4DBD972C-7A9A-B04A-AE14-E8B2485E9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3589334"/>
            <a:ext cx="8699206" cy="7120721"/>
          </a:xfrm>
          <a:prstGeom prst="rect">
            <a:avLst/>
          </a:prstGeom>
          <a:ln w="76200">
            <a:solidFill>
              <a:srgbClr val="66635F"/>
            </a:solidFill>
          </a:ln>
        </p:spPr>
      </p:pic>
      <p:sp>
        <p:nvSpPr>
          <p:cNvPr id="11" name="Dalc        G3…">
            <a:extLst>
              <a:ext uri="{FF2B5EF4-FFF2-40B4-BE49-F238E27FC236}">
                <a16:creationId xmlns:a16="http://schemas.microsoft.com/office/drawing/2014/main" id="{6E0C829C-50B2-D948-ACE8-DD4E48FDC73D}"/>
              </a:ext>
            </a:extLst>
          </p:cNvPr>
          <p:cNvSpPr txBox="1"/>
          <p:nvPr/>
        </p:nvSpPr>
        <p:spPr>
          <a:xfrm>
            <a:off x="10877085" y="3589334"/>
            <a:ext cx="9184277" cy="1949252"/>
          </a:xfrm>
          <a:prstGeom prst="rect">
            <a:avLst/>
          </a:prstGeom>
          <a:solidFill>
            <a:srgbClr val="000000"/>
          </a:solidFill>
          <a:ln w="76200">
            <a:solidFill>
              <a:srgbClr val="66635F"/>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defTabSz="914400">
              <a:defRPr sz="2000">
                <a:solidFill>
                  <a:srgbClr val="FFFFFF"/>
                </a:solidFill>
                <a:latin typeface="Andale Mono"/>
                <a:ea typeface="Andale Mono"/>
                <a:cs typeface="Andale Mono"/>
                <a:sym typeface="Andale Mono"/>
              </a:defRPr>
            </a:pPr>
            <a:r>
              <a:rPr lang="fr-FR" dirty="0"/>
              <a:t>&gt; </a:t>
            </a:r>
            <a:r>
              <a:rPr lang="fr-FR" dirty="0" err="1"/>
              <a:t>bptest</a:t>
            </a:r>
            <a:r>
              <a:rPr lang="fr-FR" dirty="0"/>
              <a:t>(</a:t>
            </a:r>
            <a:r>
              <a:rPr lang="fr-FR" dirty="0" err="1"/>
              <a:t>linreg,studentize</a:t>
            </a:r>
            <a:r>
              <a:rPr lang="fr-FR" dirty="0"/>
              <a:t>=FALSE, data=data)</a:t>
            </a:r>
          </a:p>
          <a:p>
            <a:pPr defTabSz="914400">
              <a:defRPr sz="2000">
                <a:solidFill>
                  <a:srgbClr val="FFFFFF"/>
                </a:solidFill>
                <a:latin typeface="Andale Mono"/>
                <a:ea typeface="Andale Mono"/>
                <a:cs typeface="Andale Mono"/>
                <a:sym typeface="Andale Mono"/>
              </a:defRPr>
            </a:pPr>
            <a:endParaRPr lang="fr-FR" dirty="0"/>
          </a:p>
          <a:p>
            <a:pPr defTabSz="914400">
              <a:defRPr sz="2000">
                <a:solidFill>
                  <a:srgbClr val="FFFFFF"/>
                </a:solidFill>
                <a:latin typeface="Andale Mono"/>
                <a:ea typeface="Andale Mono"/>
                <a:cs typeface="Andale Mono"/>
                <a:sym typeface="Andale Mono"/>
              </a:defRPr>
            </a:pPr>
            <a:r>
              <a:rPr lang="fr-FR" dirty="0"/>
              <a:t>	</a:t>
            </a:r>
            <a:r>
              <a:rPr lang="fr-FR" dirty="0" err="1"/>
              <a:t>Breusch</a:t>
            </a:r>
            <a:r>
              <a:rPr lang="fr-FR" dirty="0"/>
              <a:t>-Pagan test</a:t>
            </a:r>
          </a:p>
          <a:p>
            <a:pPr defTabSz="914400">
              <a:defRPr sz="2000">
                <a:solidFill>
                  <a:srgbClr val="FFFFFF"/>
                </a:solidFill>
                <a:latin typeface="Andale Mono"/>
                <a:ea typeface="Andale Mono"/>
                <a:cs typeface="Andale Mono"/>
                <a:sym typeface="Andale Mono"/>
              </a:defRPr>
            </a:pPr>
            <a:endParaRPr lang="fr-FR" dirty="0"/>
          </a:p>
          <a:p>
            <a:pPr defTabSz="914400">
              <a:defRPr sz="2000">
                <a:solidFill>
                  <a:srgbClr val="FFFFFF"/>
                </a:solidFill>
                <a:latin typeface="Andale Mono"/>
                <a:ea typeface="Andale Mono"/>
                <a:cs typeface="Andale Mono"/>
                <a:sym typeface="Andale Mono"/>
              </a:defRPr>
            </a:pPr>
            <a:r>
              <a:rPr lang="fr-FR" dirty="0"/>
              <a:t>data:  </a:t>
            </a:r>
            <a:r>
              <a:rPr lang="fr-FR" dirty="0" err="1"/>
              <a:t>linreg</a:t>
            </a:r>
            <a:endParaRPr lang="fr-FR" dirty="0"/>
          </a:p>
          <a:p>
            <a:pPr defTabSz="914400">
              <a:defRPr sz="2000">
                <a:solidFill>
                  <a:srgbClr val="FFFFFF"/>
                </a:solidFill>
                <a:latin typeface="Andale Mono"/>
                <a:ea typeface="Andale Mono"/>
                <a:cs typeface="Andale Mono"/>
                <a:sym typeface="Andale Mono"/>
              </a:defRPr>
            </a:pPr>
            <a:r>
              <a:rPr lang="fr-FR" dirty="0"/>
              <a:t>BP = 5.0352, </a:t>
            </a:r>
            <a:r>
              <a:rPr lang="fr-FR" dirty="0" err="1"/>
              <a:t>df</a:t>
            </a:r>
            <a:r>
              <a:rPr lang="fr-FR" dirty="0"/>
              <a:t> = 5, p-value = 0.4116</a:t>
            </a:r>
            <a:endParaRPr dirty="0"/>
          </a:p>
        </p:txBody>
      </p:sp>
      <p:sp>
        <p:nvSpPr>
          <p:cNvPr id="8" name="ZoneTexte 7">
            <a:extLst>
              <a:ext uri="{FF2B5EF4-FFF2-40B4-BE49-F238E27FC236}">
                <a16:creationId xmlns:a16="http://schemas.microsoft.com/office/drawing/2014/main" id="{58033A69-DD6D-3C4A-881E-CC2CE9495D45}"/>
              </a:ext>
            </a:extLst>
          </p:cNvPr>
          <p:cNvSpPr txBox="1"/>
          <p:nvPr/>
        </p:nvSpPr>
        <p:spPr>
          <a:xfrm>
            <a:off x="10825046" y="6025193"/>
            <a:ext cx="5455019"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fr-FR" sz="3200" b="0" i="0" u="none" strike="noStrike" cap="none" spc="0" normalizeH="0" baseline="0" dirty="0">
                <a:ln>
                  <a:noFill/>
                </a:ln>
                <a:solidFill>
                  <a:srgbClr val="414141"/>
                </a:solidFill>
                <a:effectLst/>
                <a:uFillTx/>
                <a:latin typeface="Palatino"/>
                <a:ea typeface="Palatino"/>
                <a:cs typeface="Palatino"/>
                <a:sym typeface="Palatino"/>
              </a:rPr>
              <a:t>P-value &gt; 5%, </a:t>
            </a:r>
            <a:r>
              <a:rPr kumimoji="0" lang="fr-FR" sz="3200" b="0" i="0" u="none" strike="noStrike" cap="none" spc="0" normalizeH="0" baseline="0" dirty="0" err="1">
                <a:ln>
                  <a:noFill/>
                </a:ln>
                <a:solidFill>
                  <a:srgbClr val="414141"/>
                </a:solidFill>
                <a:effectLst/>
                <a:uFillTx/>
                <a:latin typeface="Palatino"/>
                <a:ea typeface="Palatino"/>
                <a:cs typeface="Palatino"/>
                <a:sym typeface="Palatino"/>
              </a:rPr>
              <a:t>we</a:t>
            </a:r>
            <a:r>
              <a:rPr kumimoji="0" lang="fr-FR" sz="3200" b="0" i="0" u="none" strike="noStrike" cap="none" spc="0" normalizeH="0" baseline="0" dirty="0">
                <a:ln>
                  <a:noFill/>
                </a:ln>
                <a:solidFill>
                  <a:srgbClr val="414141"/>
                </a:solidFill>
                <a:effectLst/>
                <a:uFillTx/>
                <a:latin typeface="Palatino"/>
                <a:ea typeface="Palatino"/>
                <a:cs typeface="Palatino"/>
                <a:sym typeface="Palatino"/>
              </a:rPr>
              <a:t> </a:t>
            </a:r>
            <a:r>
              <a:rPr kumimoji="0" lang="fr-FR" sz="3200" b="0" i="0" u="none" strike="noStrike" cap="none" spc="0" normalizeH="0" baseline="0" dirty="0" err="1">
                <a:ln>
                  <a:noFill/>
                </a:ln>
                <a:solidFill>
                  <a:srgbClr val="414141"/>
                </a:solidFill>
                <a:effectLst/>
                <a:uFillTx/>
                <a:latin typeface="Palatino"/>
                <a:ea typeface="Palatino"/>
                <a:cs typeface="Palatino"/>
                <a:sym typeface="Palatino"/>
              </a:rPr>
              <a:t>accept</a:t>
            </a:r>
            <a:r>
              <a:rPr kumimoji="0" lang="fr-FR" sz="3200" b="0" i="0" u="none" strike="noStrike" cap="none" spc="0" normalizeH="0" baseline="0" dirty="0">
                <a:ln>
                  <a:noFill/>
                </a:ln>
                <a:solidFill>
                  <a:srgbClr val="414141"/>
                </a:solidFill>
                <a:effectLst/>
                <a:uFillTx/>
                <a:latin typeface="Palatino"/>
                <a:ea typeface="Palatino"/>
                <a:cs typeface="Palatino"/>
                <a:sym typeface="Palatino"/>
              </a:rPr>
              <a:t> H0</a:t>
            </a:r>
          </a:p>
          <a:p>
            <a:pPr marL="0" marR="0" indent="0" algn="l" defTabSz="825500" rtl="0" fontAlgn="auto" latinLnBrk="0" hangingPunct="0">
              <a:lnSpc>
                <a:spcPct val="100000"/>
              </a:lnSpc>
              <a:spcBef>
                <a:spcPts val="0"/>
              </a:spcBef>
              <a:spcAft>
                <a:spcPts val="0"/>
              </a:spcAft>
              <a:buClrTx/>
              <a:buSzTx/>
              <a:buFontTx/>
              <a:buNone/>
              <a:tabLst/>
            </a:pPr>
            <a:r>
              <a:rPr lang="fr-FR" dirty="0" err="1">
                <a:solidFill>
                  <a:srgbClr val="414141"/>
                </a:solidFill>
              </a:rPr>
              <a:t>Residuals</a:t>
            </a:r>
            <a:r>
              <a:rPr lang="fr-FR" dirty="0">
                <a:solidFill>
                  <a:srgbClr val="414141"/>
                </a:solidFill>
              </a:rPr>
              <a:t> are </a:t>
            </a:r>
            <a:r>
              <a:rPr lang="fr-FR" dirty="0" err="1">
                <a:solidFill>
                  <a:srgbClr val="414141"/>
                </a:solidFill>
              </a:rPr>
              <a:t>homoskedastic</a:t>
            </a:r>
            <a:r>
              <a:rPr lang="fr-FR" dirty="0">
                <a:solidFill>
                  <a:srgbClr val="414141"/>
                </a:solidFill>
              </a:rPr>
              <a:t>.</a:t>
            </a:r>
            <a:endParaRPr kumimoji="0" lang="fr-FR" sz="3200" b="0" i="0" u="none" strike="noStrike" cap="none" spc="0" normalizeH="0" baseline="0" dirty="0">
              <a:ln>
                <a:noFill/>
              </a:ln>
              <a:solidFill>
                <a:srgbClr val="414141"/>
              </a:solidFill>
              <a:effectLst/>
              <a:uFillTx/>
              <a:latin typeface="Palatino"/>
              <a:ea typeface="Palatino"/>
              <a:cs typeface="Palatino"/>
              <a:sym typeface="Palatino"/>
            </a:endParaRPr>
          </a:p>
        </p:txBody>
      </p:sp>
      <p:sp>
        <p:nvSpPr>
          <p:cNvPr id="13" name="Dalc        G3…">
            <a:extLst>
              <a:ext uri="{FF2B5EF4-FFF2-40B4-BE49-F238E27FC236}">
                <a16:creationId xmlns:a16="http://schemas.microsoft.com/office/drawing/2014/main" id="{90C508C4-3A4B-9F4B-998B-B56D0C4BAA91}"/>
              </a:ext>
            </a:extLst>
          </p:cNvPr>
          <p:cNvSpPr txBox="1"/>
          <p:nvPr/>
        </p:nvSpPr>
        <p:spPr>
          <a:xfrm>
            <a:off x="10831765" y="7599277"/>
            <a:ext cx="9184277" cy="1333698"/>
          </a:xfrm>
          <a:prstGeom prst="rect">
            <a:avLst/>
          </a:prstGeom>
          <a:solidFill>
            <a:srgbClr val="000000"/>
          </a:solidFill>
          <a:ln w="76200">
            <a:solidFill>
              <a:srgbClr val="66635F"/>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defTabSz="914400">
              <a:defRPr sz="2000">
                <a:solidFill>
                  <a:srgbClr val="FFFFFF"/>
                </a:solidFill>
                <a:latin typeface="Andale Mono"/>
                <a:ea typeface="Andale Mono"/>
                <a:cs typeface="Andale Mono"/>
                <a:sym typeface="Andale Mono"/>
              </a:defRPr>
            </a:pPr>
            <a:r>
              <a:rPr lang="fr-FR" dirty="0"/>
              <a:t>&gt; </a:t>
            </a:r>
            <a:r>
              <a:rPr lang="fr-FR" dirty="0" err="1"/>
              <a:t>durbinWatsonTest</a:t>
            </a:r>
            <a:r>
              <a:rPr lang="fr-FR" dirty="0"/>
              <a:t> (</a:t>
            </a:r>
            <a:r>
              <a:rPr lang="fr-FR" dirty="0" err="1"/>
              <a:t>linreg,max.lag</a:t>
            </a:r>
            <a:r>
              <a:rPr lang="fr-FR" dirty="0"/>
              <a:t>=1)</a:t>
            </a:r>
          </a:p>
          <a:p>
            <a:pPr defTabSz="914400">
              <a:defRPr sz="2000">
                <a:solidFill>
                  <a:srgbClr val="FFFFFF"/>
                </a:solidFill>
                <a:latin typeface="Andale Mono"/>
                <a:ea typeface="Andale Mono"/>
                <a:cs typeface="Andale Mono"/>
                <a:sym typeface="Andale Mono"/>
              </a:defRPr>
            </a:pPr>
            <a:r>
              <a:rPr lang="fr-FR" dirty="0"/>
              <a:t> </a:t>
            </a:r>
            <a:r>
              <a:rPr lang="fr-FR" dirty="0" err="1"/>
              <a:t>lag</a:t>
            </a:r>
            <a:r>
              <a:rPr lang="fr-FR" dirty="0"/>
              <a:t> </a:t>
            </a:r>
            <a:r>
              <a:rPr lang="fr-FR" dirty="0" err="1"/>
              <a:t>Autocorrelation</a:t>
            </a:r>
            <a:r>
              <a:rPr lang="fr-FR" dirty="0"/>
              <a:t> D-W </a:t>
            </a:r>
            <a:r>
              <a:rPr lang="fr-FR" dirty="0" err="1"/>
              <a:t>Statistic</a:t>
            </a:r>
            <a:r>
              <a:rPr lang="fr-FR" dirty="0"/>
              <a:t> p-value</a:t>
            </a:r>
          </a:p>
          <a:p>
            <a:pPr defTabSz="914400">
              <a:defRPr sz="2000">
                <a:solidFill>
                  <a:srgbClr val="FFFFFF"/>
                </a:solidFill>
                <a:latin typeface="Andale Mono"/>
                <a:ea typeface="Andale Mono"/>
                <a:cs typeface="Andale Mono"/>
                <a:sym typeface="Andale Mono"/>
              </a:defRPr>
            </a:pPr>
            <a:r>
              <a:rPr lang="fr-FR" dirty="0"/>
              <a:t>   1     -0.02873169       2.05287    0.62</a:t>
            </a:r>
          </a:p>
          <a:p>
            <a:pPr defTabSz="914400">
              <a:defRPr sz="2000">
                <a:solidFill>
                  <a:srgbClr val="FFFFFF"/>
                </a:solidFill>
                <a:latin typeface="Andale Mono"/>
                <a:ea typeface="Andale Mono"/>
                <a:cs typeface="Andale Mono"/>
                <a:sym typeface="Andale Mono"/>
              </a:defRPr>
            </a:pPr>
            <a:r>
              <a:rPr lang="fr-FR" dirty="0"/>
              <a:t> Alternative </a:t>
            </a:r>
            <a:r>
              <a:rPr lang="fr-FR" dirty="0" err="1"/>
              <a:t>hypothesis</a:t>
            </a:r>
            <a:r>
              <a:rPr lang="fr-FR" dirty="0"/>
              <a:t>: rho != 0</a:t>
            </a:r>
          </a:p>
        </p:txBody>
      </p:sp>
      <p:sp>
        <p:nvSpPr>
          <p:cNvPr id="9" name="ZoneTexte 8">
            <a:extLst>
              <a:ext uri="{FF2B5EF4-FFF2-40B4-BE49-F238E27FC236}">
                <a16:creationId xmlns:a16="http://schemas.microsoft.com/office/drawing/2014/main" id="{797B408C-A0A9-4A47-A622-DC20E261CE84}"/>
              </a:ext>
            </a:extLst>
          </p:cNvPr>
          <p:cNvSpPr txBox="1"/>
          <p:nvPr/>
        </p:nvSpPr>
        <p:spPr>
          <a:xfrm>
            <a:off x="10831766" y="9173361"/>
            <a:ext cx="11897606"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fr-FR" sz="3200" b="0" i="0" u="none" strike="noStrike" cap="none" spc="0" normalizeH="0" baseline="0" dirty="0" err="1">
                <a:ln>
                  <a:noFill/>
                </a:ln>
                <a:solidFill>
                  <a:srgbClr val="414141"/>
                </a:solidFill>
                <a:effectLst/>
                <a:uFillTx/>
                <a:latin typeface="Palatino"/>
                <a:ea typeface="Palatino"/>
                <a:cs typeface="Palatino"/>
                <a:sym typeface="Palatino"/>
              </a:rPr>
              <a:t>Regarding</a:t>
            </a:r>
            <a:r>
              <a:rPr kumimoji="0" lang="fr-FR" sz="3200" b="0" i="0" u="none" strike="noStrike" cap="none" spc="0" normalizeH="0" baseline="0" dirty="0">
                <a:ln>
                  <a:noFill/>
                </a:ln>
                <a:solidFill>
                  <a:srgbClr val="414141"/>
                </a:solidFill>
                <a:effectLst/>
                <a:uFillTx/>
                <a:latin typeface="Palatino"/>
                <a:ea typeface="Palatino"/>
                <a:cs typeface="Palatino"/>
                <a:sym typeface="Palatino"/>
              </a:rPr>
              <a:t> the </a:t>
            </a:r>
            <a:r>
              <a:rPr kumimoji="0" lang="fr-FR" sz="3200" b="0" i="0" u="none" strike="noStrike" cap="none" spc="0" normalizeH="0" baseline="0" dirty="0" err="1">
                <a:ln>
                  <a:noFill/>
                </a:ln>
                <a:solidFill>
                  <a:srgbClr val="414141"/>
                </a:solidFill>
                <a:effectLst/>
                <a:uFillTx/>
                <a:latin typeface="Palatino"/>
                <a:ea typeface="Palatino"/>
                <a:cs typeface="Palatino"/>
                <a:sym typeface="Palatino"/>
              </a:rPr>
              <a:t>durbinWatson</a:t>
            </a:r>
            <a:r>
              <a:rPr kumimoji="0" lang="fr-FR" sz="3200" b="0" i="0" u="none" strike="noStrike" cap="none" spc="0" normalizeH="0" baseline="0" dirty="0">
                <a:ln>
                  <a:noFill/>
                </a:ln>
                <a:solidFill>
                  <a:srgbClr val="414141"/>
                </a:solidFill>
                <a:effectLst/>
                <a:uFillTx/>
                <a:latin typeface="Palatino"/>
                <a:ea typeface="Palatino"/>
                <a:cs typeface="Palatino"/>
                <a:sym typeface="Palatino"/>
              </a:rPr>
              <a:t> test </a:t>
            </a:r>
            <a:r>
              <a:rPr kumimoji="0" lang="fr-FR" sz="3200" b="0" i="0" u="none" strike="noStrike" cap="none" spc="0" normalizeH="0" baseline="0" dirty="0" err="1">
                <a:ln>
                  <a:noFill/>
                </a:ln>
                <a:solidFill>
                  <a:srgbClr val="414141"/>
                </a:solidFill>
                <a:effectLst/>
                <a:uFillTx/>
                <a:latin typeface="Palatino"/>
                <a:ea typeface="Palatino"/>
                <a:cs typeface="Palatino"/>
                <a:sym typeface="Palatino"/>
              </a:rPr>
              <a:t>there</a:t>
            </a:r>
            <a:r>
              <a:rPr kumimoji="0" lang="fr-FR" sz="3200" b="0" i="0" u="none" strike="noStrike" cap="none" spc="0" normalizeH="0" baseline="0" dirty="0">
                <a:ln>
                  <a:noFill/>
                </a:ln>
                <a:solidFill>
                  <a:srgbClr val="414141"/>
                </a:solidFill>
                <a:effectLst/>
                <a:uFillTx/>
                <a:latin typeface="Palatino"/>
                <a:ea typeface="Palatino"/>
                <a:cs typeface="Palatino"/>
                <a:sym typeface="Palatino"/>
              </a:rPr>
              <a:t> </a:t>
            </a:r>
            <a:r>
              <a:rPr kumimoji="0" lang="fr-FR" sz="3200" b="0" i="0" u="none" strike="noStrike" cap="none" spc="0" normalizeH="0" baseline="0" dirty="0" err="1">
                <a:ln>
                  <a:noFill/>
                </a:ln>
                <a:solidFill>
                  <a:srgbClr val="414141"/>
                </a:solidFill>
                <a:effectLst/>
                <a:uFillTx/>
                <a:latin typeface="Palatino"/>
                <a:ea typeface="Palatino"/>
                <a:cs typeface="Palatino"/>
                <a:sym typeface="Palatino"/>
              </a:rPr>
              <a:t>is</a:t>
            </a:r>
            <a:r>
              <a:rPr kumimoji="0" lang="fr-FR" sz="3200" b="0" i="0" u="none" strike="noStrike" cap="none" spc="0" normalizeH="0" baseline="0" dirty="0">
                <a:ln>
                  <a:noFill/>
                </a:ln>
                <a:solidFill>
                  <a:srgbClr val="414141"/>
                </a:solidFill>
                <a:effectLst/>
                <a:uFillTx/>
                <a:latin typeface="Palatino"/>
                <a:ea typeface="Palatino"/>
                <a:cs typeface="Palatino"/>
                <a:sym typeface="Palatino"/>
              </a:rPr>
              <a:t> no </a:t>
            </a:r>
            <a:r>
              <a:rPr kumimoji="0" lang="fr-FR" sz="3200" b="0" i="0" u="none" strike="noStrike" cap="none" spc="0" normalizeH="0" baseline="0" dirty="0" err="1">
                <a:ln>
                  <a:noFill/>
                </a:ln>
                <a:solidFill>
                  <a:srgbClr val="414141"/>
                </a:solidFill>
                <a:effectLst/>
                <a:uFillTx/>
                <a:latin typeface="Palatino"/>
                <a:ea typeface="Palatino"/>
                <a:cs typeface="Palatino"/>
                <a:sym typeface="Palatino"/>
              </a:rPr>
              <a:t>autocorrelation</a:t>
            </a:r>
            <a:r>
              <a:rPr kumimoji="0" lang="fr-FR" sz="3200" b="0" i="0" u="none" strike="noStrike" cap="none" spc="0" normalizeH="0" baseline="0" dirty="0">
                <a:ln>
                  <a:noFill/>
                </a:ln>
                <a:solidFill>
                  <a:srgbClr val="414141"/>
                </a:solidFill>
                <a:effectLst/>
                <a:uFillTx/>
                <a:latin typeface="Palatino"/>
                <a:ea typeface="Palatino"/>
                <a:cs typeface="Palatino"/>
                <a:sym typeface="Palatino"/>
              </a:rPr>
              <a:t> in the </a:t>
            </a:r>
            <a:r>
              <a:rPr kumimoji="0" lang="fr-FR" sz="3200" b="0" i="0" u="none" strike="noStrike" cap="none" spc="0" normalizeH="0" baseline="0" dirty="0" err="1">
                <a:ln>
                  <a:noFill/>
                </a:ln>
                <a:solidFill>
                  <a:srgbClr val="414141"/>
                </a:solidFill>
                <a:effectLst/>
                <a:uFillTx/>
                <a:latin typeface="Palatino"/>
                <a:ea typeface="Palatino"/>
                <a:cs typeface="Palatino"/>
                <a:sym typeface="Palatino"/>
              </a:rPr>
              <a:t>residuals</a:t>
            </a:r>
            <a:r>
              <a:rPr kumimoji="0" lang="fr-FR" sz="3200" b="0" i="0" u="none" strike="noStrike" cap="none" spc="0" normalizeH="0" baseline="0" dirty="0">
                <a:ln>
                  <a:noFill/>
                </a:ln>
                <a:solidFill>
                  <a:srgbClr val="414141"/>
                </a:solidFill>
                <a:effectLst/>
                <a:uFillTx/>
                <a:latin typeface="Palatino"/>
                <a:ea typeface="Palatino"/>
                <a:cs typeface="Palatino"/>
                <a:sym typeface="Palatino"/>
              </a:rPr>
              <a:t>.</a:t>
            </a:r>
          </a:p>
          <a:p>
            <a:pPr marL="0" marR="0" indent="0" algn="l" defTabSz="825500" rtl="0" fontAlgn="auto" latinLnBrk="0" hangingPunct="0">
              <a:lnSpc>
                <a:spcPct val="100000"/>
              </a:lnSpc>
              <a:spcBef>
                <a:spcPts val="0"/>
              </a:spcBef>
              <a:spcAft>
                <a:spcPts val="0"/>
              </a:spcAft>
              <a:buClrTx/>
              <a:buSzTx/>
              <a:buFontTx/>
              <a:buNone/>
              <a:tabLst/>
            </a:pPr>
            <a:r>
              <a:rPr lang="fr-FR" dirty="0">
                <a:solidFill>
                  <a:srgbClr val="414141"/>
                </a:solidFill>
              </a:rPr>
              <a:t>P-value &gt;5%, </a:t>
            </a:r>
            <a:r>
              <a:rPr lang="fr-FR" dirty="0" err="1">
                <a:solidFill>
                  <a:srgbClr val="414141"/>
                </a:solidFill>
              </a:rPr>
              <a:t>we</a:t>
            </a:r>
            <a:r>
              <a:rPr lang="fr-FR" dirty="0">
                <a:solidFill>
                  <a:srgbClr val="414141"/>
                </a:solidFill>
              </a:rPr>
              <a:t> </a:t>
            </a:r>
            <a:r>
              <a:rPr lang="fr-FR" dirty="0" err="1">
                <a:solidFill>
                  <a:srgbClr val="414141"/>
                </a:solidFill>
              </a:rPr>
              <a:t>accept</a:t>
            </a:r>
            <a:r>
              <a:rPr lang="fr-FR" dirty="0">
                <a:solidFill>
                  <a:srgbClr val="414141"/>
                </a:solidFill>
              </a:rPr>
              <a:t> H0</a:t>
            </a:r>
            <a:endParaRPr kumimoji="0" lang="fr-FR" sz="3200" b="0" i="0" u="none" strike="noStrike" cap="none" spc="0" normalizeH="0" baseline="0" dirty="0">
              <a:ln>
                <a:noFill/>
              </a:ln>
              <a:solidFill>
                <a:srgbClr val="414141"/>
              </a:solidFill>
              <a:effectLst/>
              <a:uFillTx/>
              <a:latin typeface="Palatino"/>
              <a:ea typeface="Palatino"/>
              <a:cs typeface="Palatino"/>
              <a:sym typeface="Palatino"/>
            </a:endParaRPr>
          </a:p>
        </p:txBody>
      </p:sp>
      <p:sp>
        <p:nvSpPr>
          <p:cNvPr id="15" name="Dalc        G3…">
            <a:extLst>
              <a:ext uri="{FF2B5EF4-FFF2-40B4-BE49-F238E27FC236}">
                <a16:creationId xmlns:a16="http://schemas.microsoft.com/office/drawing/2014/main" id="{C94316D5-74B0-4A4C-8BD6-FC7D63CC9022}"/>
              </a:ext>
            </a:extLst>
          </p:cNvPr>
          <p:cNvSpPr txBox="1"/>
          <p:nvPr/>
        </p:nvSpPr>
        <p:spPr>
          <a:xfrm>
            <a:off x="854292" y="11870703"/>
            <a:ext cx="12906314" cy="1025922"/>
          </a:xfrm>
          <a:prstGeom prst="rect">
            <a:avLst/>
          </a:prstGeom>
          <a:solidFill>
            <a:srgbClr val="000000"/>
          </a:solidFill>
          <a:ln w="76200">
            <a:solidFill>
              <a:srgbClr val="66635F"/>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defTabSz="914400">
              <a:defRPr sz="2000">
                <a:solidFill>
                  <a:srgbClr val="FFFFFF"/>
                </a:solidFill>
                <a:latin typeface="Andale Mono"/>
                <a:ea typeface="Andale Mono"/>
                <a:cs typeface="Andale Mono"/>
                <a:sym typeface="Andale Mono"/>
              </a:defRPr>
            </a:pPr>
            <a:r>
              <a:rPr lang="fr-FR" dirty="0"/>
              <a:t>&gt; vif(</a:t>
            </a:r>
            <a:r>
              <a:rPr lang="fr-FR" dirty="0" err="1"/>
              <a:t>linreg</a:t>
            </a:r>
            <a:r>
              <a:rPr lang="fr-FR" dirty="0"/>
              <a:t>)</a:t>
            </a:r>
          </a:p>
          <a:p>
            <a:pPr defTabSz="914400">
              <a:defRPr sz="2000">
                <a:solidFill>
                  <a:srgbClr val="FFFFFF"/>
                </a:solidFill>
                <a:latin typeface="Andale Mono"/>
                <a:ea typeface="Andale Mono"/>
                <a:cs typeface="Andale Mono"/>
                <a:sym typeface="Andale Mono"/>
              </a:defRPr>
            </a:pPr>
            <a:r>
              <a:rPr lang="fr-FR" dirty="0"/>
              <a:t>     factor(</a:t>
            </a:r>
            <a:r>
              <a:rPr lang="fr-FR" dirty="0" err="1"/>
              <a:t>sex</a:t>
            </a:r>
            <a:r>
              <a:rPr lang="fr-FR" dirty="0"/>
              <a:t>)             </a:t>
            </a:r>
            <a:r>
              <a:rPr lang="fr-FR" dirty="0" err="1"/>
              <a:t>Medu</a:t>
            </a:r>
            <a:r>
              <a:rPr lang="fr-FR" dirty="0"/>
              <a:t>         </a:t>
            </a:r>
            <a:r>
              <a:rPr lang="fr-FR" dirty="0" err="1"/>
              <a:t>failures</a:t>
            </a:r>
            <a:r>
              <a:rPr lang="fr-FR" dirty="0"/>
              <a:t> factor(</a:t>
            </a:r>
            <a:r>
              <a:rPr lang="fr-FR" dirty="0" err="1"/>
              <a:t>romantic</a:t>
            </a:r>
            <a:r>
              <a:rPr lang="fr-FR" dirty="0"/>
              <a:t>)            </a:t>
            </a:r>
            <a:r>
              <a:rPr lang="fr-FR" dirty="0" err="1"/>
              <a:t>goout</a:t>
            </a:r>
            <a:r>
              <a:rPr lang="fr-FR" dirty="0"/>
              <a:t> </a:t>
            </a:r>
          </a:p>
          <a:p>
            <a:pPr defTabSz="914400">
              <a:defRPr sz="2000">
                <a:solidFill>
                  <a:srgbClr val="FFFFFF"/>
                </a:solidFill>
                <a:latin typeface="Andale Mono"/>
                <a:ea typeface="Andale Mono"/>
                <a:cs typeface="Andale Mono"/>
                <a:sym typeface="Andale Mono"/>
              </a:defRPr>
            </a:pPr>
            <a:r>
              <a:rPr lang="fr-FR" dirty="0"/>
              <a:t>        1.027498         1.083203         1.099091         1.026047         1.029474 </a:t>
            </a:r>
            <a:endParaRPr dirty="0"/>
          </a:p>
        </p:txBody>
      </p:sp>
      <p:sp>
        <p:nvSpPr>
          <p:cNvPr id="16" name="Flèche">
            <a:extLst>
              <a:ext uri="{FF2B5EF4-FFF2-40B4-BE49-F238E27FC236}">
                <a16:creationId xmlns:a16="http://schemas.microsoft.com/office/drawing/2014/main" id="{AA08F0DF-05C1-AF41-8992-18780DAA7B21}"/>
              </a:ext>
            </a:extLst>
          </p:cNvPr>
          <p:cNvSpPr/>
          <p:nvPr/>
        </p:nvSpPr>
        <p:spPr>
          <a:xfrm>
            <a:off x="14107648" y="11870703"/>
            <a:ext cx="1131888" cy="1065213"/>
          </a:xfrm>
          <a:prstGeom prst="rightArrow">
            <a:avLst>
              <a:gd name="adj1" fmla="val 32000"/>
              <a:gd name="adj2" fmla="val 68006"/>
            </a:avLst>
          </a:prstGeom>
          <a:solidFill>
            <a:srgbClr val="B0564E"/>
          </a:solidFill>
          <a:ln w="12700">
            <a:miter lim="400000"/>
          </a:ln>
        </p:spPr>
        <p:txBody>
          <a:bodyPr lIns="50800" tIns="50800" rIns="50800" bIns="50800" anchor="ctr"/>
          <a:lstStyle/>
          <a:p>
            <a:pPr algn="ctr" defTabSz="914400">
              <a:defRPr sz="4400">
                <a:solidFill>
                  <a:srgbClr val="FFFFFF"/>
                </a:solidFill>
                <a:effectLst>
                  <a:outerShdw blurRad="12700" dist="25400" dir="2700000" rotWithShape="0">
                    <a:srgbClr val="000000"/>
                  </a:outerShdw>
                </a:effectLst>
              </a:defRPr>
            </a:pPr>
            <a:endParaRPr dirty="0"/>
          </a:p>
        </p:txBody>
      </p:sp>
      <p:sp>
        <p:nvSpPr>
          <p:cNvPr id="14" name="ZoneTexte 13">
            <a:extLst>
              <a:ext uri="{FF2B5EF4-FFF2-40B4-BE49-F238E27FC236}">
                <a16:creationId xmlns:a16="http://schemas.microsoft.com/office/drawing/2014/main" id="{580B9D54-030A-AF43-8CB6-54781F850136}"/>
              </a:ext>
            </a:extLst>
          </p:cNvPr>
          <p:cNvSpPr txBox="1"/>
          <p:nvPr/>
        </p:nvSpPr>
        <p:spPr>
          <a:xfrm>
            <a:off x="15434435" y="11859570"/>
            <a:ext cx="7997066"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fr-FR" dirty="0"/>
              <a:t>All the </a:t>
            </a:r>
            <a:r>
              <a:rPr lang="fr-FR" dirty="0" err="1"/>
              <a:t>VIFs</a:t>
            </a:r>
            <a:r>
              <a:rPr lang="fr-FR" dirty="0"/>
              <a:t> are &lt; 5, </a:t>
            </a:r>
            <a:r>
              <a:rPr lang="fr-FR" dirty="0" err="1"/>
              <a:t>so</a:t>
            </a:r>
            <a:r>
              <a:rPr lang="fr-FR" dirty="0"/>
              <a:t> </a:t>
            </a:r>
            <a:r>
              <a:rPr lang="fr-FR" dirty="0" err="1"/>
              <a:t>there</a:t>
            </a:r>
            <a:r>
              <a:rPr lang="fr-FR" dirty="0"/>
              <a:t> </a:t>
            </a:r>
            <a:r>
              <a:rPr lang="fr-FR" dirty="0" err="1"/>
              <a:t>is</a:t>
            </a:r>
            <a:r>
              <a:rPr lang="fr-FR" dirty="0"/>
              <a:t> no </a:t>
            </a:r>
            <a:r>
              <a:rPr lang="fr-FR" dirty="0" err="1"/>
              <a:t>multicollinearity</a:t>
            </a:r>
            <a:r>
              <a:rPr lang="fr-FR" dirty="0"/>
              <a:t>.</a:t>
            </a:r>
            <a:endParaRPr kumimoji="0" lang="fr-FR" sz="3200" b="0" i="0" u="none" strike="noStrike" cap="none" spc="0" normalizeH="0" baseline="0" dirty="0">
              <a:ln>
                <a:noFill/>
              </a:ln>
              <a:solidFill>
                <a:srgbClr val="004141"/>
              </a:solidFill>
              <a:effectLst/>
              <a:uFillTx/>
              <a:latin typeface="Palatino"/>
              <a:ea typeface="Palatino"/>
              <a:cs typeface="Palatino"/>
              <a:sym typeface="Palatino"/>
            </a:endParaRPr>
          </a:p>
        </p:txBody>
      </p:sp>
    </p:spTree>
    <p:extLst>
      <p:ext uri="{BB962C8B-B14F-4D97-AF65-F5344CB8AC3E}">
        <p14:creationId xmlns:p14="http://schemas.microsoft.com/office/powerpoint/2010/main" val="91537421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Conclusion"/>
          <p:cNvSpPr txBox="1">
            <a:spLocks noGrp="1"/>
          </p:cNvSpPr>
          <p:nvPr>
            <p:ph type="title" idx="4294967295"/>
          </p:nvPr>
        </p:nvSpPr>
        <p:spPr>
          <a:xfrm>
            <a:off x="952500" y="1163782"/>
            <a:ext cx="22479000" cy="1663700"/>
          </a:xfrm>
          <a:prstGeom prst="rect">
            <a:avLst/>
          </a:prstGeom>
        </p:spPr>
        <p:txBody>
          <a:bodyPr>
            <a:normAutofit/>
          </a:bodyPr>
          <a:lstStyle/>
          <a:p>
            <a:r>
              <a:rPr lang="fr-FR" dirty="0" err="1"/>
              <a:t>Forecasting</a:t>
            </a:r>
            <a:endParaRPr dirty="0"/>
          </a:p>
        </p:txBody>
      </p:sp>
      <p:sp>
        <p:nvSpPr>
          <p:cNvPr id="217" name="Modifier : 2 clics"/>
          <p:cNvSpPr txBox="1">
            <a:spLocks noGrp="1"/>
          </p:cNvSpPr>
          <p:nvPr>
            <p:ph type="body" idx="4294967295"/>
          </p:nvPr>
        </p:nvSpPr>
        <p:spPr>
          <a:xfrm>
            <a:off x="952500" y="2431473"/>
            <a:ext cx="22479000" cy="10151796"/>
          </a:xfrm>
          <a:prstGeom prst="rect">
            <a:avLst/>
          </a:prstGeom>
        </p:spPr>
        <p:txBody>
          <a:bodyPr>
            <a:normAutofit/>
          </a:bodyPr>
          <a:lstStyle/>
          <a:p>
            <a:pPr marL="0" indent="0">
              <a:buNone/>
            </a:pPr>
            <a:r>
              <a:rPr lang="en-US" sz="2800" dirty="0"/>
              <a:t>We used our predictive model to forecast the final grade of two different student profiles: </a:t>
            </a:r>
          </a:p>
          <a:p>
            <a:pPr marL="0" indent="0">
              <a:buNone/>
            </a:pPr>
            <a:r>
              <a:rPr lang="en-US" sz="2800" dirty="0"/>
              <a:t>1- A male student, who’s mother education is equivalent to primary education, who failed 3 classes in the past, is engaged in a romantic relationship, and who often goes out with his friends </a:t>
            </a:r>
            <a:r>
              <a:rPr lang="en-US" sz="2400" dirty="0">
                <a:solidFill>
                  <a:srgbClr val="696969"/>
                </a:solidFill>
              </a:rPr>
              <a:t>[sex=M, </a:t>
            </a:r>
            <a:r>
              <a:rPr lang="en-US" sz="2400" dirty="0" err="1">
                <a:solidFill>
                  <a:srgbClr val="696969"/>
                </a:solidFill>
              </a:rPr>
              <a:t>Medu</a:t>
            </a:r>
            <a:r>
              <a:rPr lang="en-US" sz="2400" dirty="0">
                <a:solidFill>
                  <a:srgbClr val="696969"/>
                </a:solidFill>
              </a:rPr>
              <a:t>=1, failures=3, romantic=yes, </a:t>
            </a:r>
            <a:r>
              <a:rPr lang="en-US" sz="2400" dirty="0" err="1">
                <a:solidFill>
                  <a:srgbClr val="696969"/>
                </a:solidFill>
              </a:rPr>
              <a:t>goout</a:t>
            </a:r>
            <a:r>
              <a:rPr lang="en-US" sz="2400" dirty="0">
                <a:solidFill>
                  <a:srgbClr val="696969"/>
                </a:solidFill>
              </a:rPr>
              <a:t>=4]</a:t>
            </a:r>
          </a:p>
          <a:p>
            <a:pPr marL="0" indent="0">
              <a:buNone/>
            </a:pPr>
            <a:r>
              <a:rPr lang="en-US" sz="2800" dirty="0"/>
              <a:t>2- A female student, who’s mother education is equivalent to secondary education, who never failed a class in the past, is not engaged in a relationship, and does not got out often with her friends </a:t>
            </a:r>
            <a:r>
              <a:rPr lang="en-US" sz="2400" dirty="0">
                <a:solidFill>
                  <a:srgbClr val="696969"/>
                </a:solidFill>
              </a:rPr>
              <a:t>[sex=F, </a:t>
            </a:r>
            <a:r>
              <a:rPr lang="en-US" sz="2400" dirty="0" err="1">
                <a:solidFill>
                  <a:srgbClr val="696969"/>
                </a:solidFill>
              </a:rPr>
              <a:t>Medu</a:t>
            </a:r>
            <a:r>
              <a:rPr lang="en-US" sz="2400" dirty="0">
                <a:solidFill>
                  <a:srgbClr val="696969"/>
                </a:solidFill>
              </a:rPr>
              <a:t>=3, failures=0, romantic=no, </a:t>
            </a:r>
            <a:r>
              <a:rPr lang="en-US" sz="2400" dirty="0" err="1">
                <a:solidFill>
                  <a:srgbClr val="696969"/>
                </a:solidFill>
              </a:rPr>
              <a:t>goout</a:t>
            </a:r>
            <a:r>
              <a:rPr lang="en-US" sz="2400" dirty="0">
                <a:solidFill>
                  <a:srgbClr val="696969"/>
                </a:solidFill>
              </a:rPr>
              <a:t>=1]</a:t>
            </a:r>
          </a:p>
          <a:p>
            <a:pPr marL="0" indent="0">
              <a:buNone/>
            </a:pPr>
            <a:endParaRPr lang="fr-FR" sz="3000" dirty="0"/>
          </a:p>
          <a:p>
            <a:pPr marL="0" indent="0">
              <a:buNone/>
            </a:pPr>
            <a:endParaRPr lang="fr-FR" sz="3000" dirty="0"/>
          </a:p>
          <a:p>
            <a:pPr marL="0" indent="0">
              <a:buNone/>
            </a:pPr>
            <a:endParaRPr lang="fr-FR" sz="3000" dirty="0"/>
          </a:p>
          <a:p>
            <a:pPr marL="0" indent="0">
              <a:spcBef>
                <a:spcPts val="1500"/>
              </a:spcBef>
              <a:buNone/>
            </a:pPr>
            <a:endParaRPr lang="fr-FR" sz="2000" dirty="0"/>
          </a:p>
          <a:p>
            <a:pPr marL="0" indent="0">
              <a:spcBef>
                <a:spcPts val="1500"/>
              </a:spcBef>
              <a:buNone/>
            </a:pPr>
            <a:endParaRPr lang="fr-FR" sz="2400" dirty="0"/>
          </a:p>
          <a:p>
            <a:pPr marL="0" indent="0">
              <a:spcBef>
                <a:spcPts val="1500"/>
              </a:spcBef>
              <a:buNone/>
            </a:pPr>
            <a:r>
              <a:rPr lang="fr-FR" sz="2800" dirty="0"/>
              <a:t>For the </a:t>
            </a:r>
            <a:r>
              <a:rPr lang="fr-FR" sz="2800" dirty="0" err="1"/>
              <a:t>student</a:t>
            </a:r>
            <a:r>
              <a:rPr lang="fr-FR" sz="2800" dirty="0"/>
              <a:t> 1 the </a:t>
            </a:r>
            <a:r>
              <a:rPr lang="fr-FR" sz="2800" dirty="0" err="1"/>
              <a:t>predicted</a:t>
            </a:r>
            <a:r>
              <a:rPr lang="fr-FR" sz="2800" dirty="0"/>
              <a:t> grade </a:t>
            </a:r>
            <a:r>
              <a:rPr lang="fr-FR" sz="2800" dirty="0" err="1"/>
              <a:t>is</a:t>
            </a:r>
            <a:r>
              <a:rPr lang="fr-FR" sz="2800" dirty="0"/>
              <a:t> 3.77/20, </a:t>
            </a:r>
            <a:r>
              <a:rPr lang="fr-FR" sz="2800" dirty="0" err="1"/>
              <a:t>associated</a:t>
            </a:r>
            <a:r>
              <a:rPr lang="fr-FR" sz="2800" dirty="0"/>
              <a:t> </a:t>
            </a:r>
            <a:r>
              <a:rPr lang="fr-FR" sz="2800" dirty="0" err="1"/>
              <a:t>with</a:t>
            </a:r>
            <a:r>
              <a:rPr lang="fr-FR" sz="2800" dirty="0"/>
              <a:t> the 95% confidence </a:t>
            </a:r>
            <a:r>
              <a:rPr lang="fr-FR" sz="2800" dirty="0" err="1"/>
              <a:t>interval</a:t>
            </a:r>
            <a:r>
              <a:rPr lang="fr-FR" sz="2800" dirty="0"/>
              <a:t> [-4.61 , 12.15] </a:t>
            </a:r>
          </a:p>
          <a:p>
            <a:pPr marL="0" indent="0">
              <a:spcBef>
                <a:spcPts val="1500"/>
              </a:spcBef>
              <a:buNone/>
            </a:pPr>
            <a:r>
              <a:rPr lang="fr-FR" sz="2800" dirty="0"/>
              <a:t>For the </a:t>
            </a:r>
            <a:r>
              <a:rPr lang="fr-FR" sz="2800" dirty="0" err="1"/>
              <a:t>student</a:t>
            </a:r>
            <a:r>
              <a:rPr lang="fr-FR" sz="2800" dirty="0"/>
              <a:t> 2 the </a:t>
            </a:r>
            <a:r>
              <a:rPr lang="fr-FR" sz="2800" dirty="0" err="1"/>
              <a:t>predicted</a:t>
            </a:r>
            <a:r>
              <a:rPr lang="fr-FR" sz="2800" dirty="0"/>
              <a:t> grade </a:t>
            </a:r>
            <a:r>
              <a:rPr lang="fr-FR" sz="2800" dirty="0" err="1"/>
              <a:t>is</a:t>
            </a:r>
            <a:r>
              <a:rPr lang="fr-FR" sz="2800" dirty="0"/>
              <a:t> 12.02/20, </a:t>
            </a:r>
            <a:r>
              <a:rPr lang="fr-FR" sz="2800" dirty="0" err="1"/>
              <a:t>associated</a:t>
            </a:r>
            <a:r>
              <a:rPr lang="fr-FR" sz="2800" dirty="0"/>
              <a:t> </a:t>
            </a:r>
            <a:r>
              <a:rPr lang="fr-FR" sz="2800" dirty="0" err="1"/>
              <a:t>with</a:t>
            </a:r>
            <a:r>
              <a:rPr lang="fr-FR" sz="2800" dirty="0"/>
              <a:t> the 95% confidence </a:t>
            </a:r>
            <a:r>
              <a:rPr lang="fr-FR" sz="2800" dirty="0" err="1"/>
              <a:t>interval</a:t>
            </a:r>
            <a:r>
              <a:rPr lang="fr-FR" sz="2800" dirty="0"/>
              <a:t> [3.76 , 20.29]</a:t>
            </a:r>
          </a:p>
        </p:txBody>
      </p:sp>
      <p:sp>
        <p:nvSpPr>
          <p:cNvPr id="4" name="Dalc        G3…">
            <a:extLst>
              <a:ext uri="{FF2B5EF4-FFF2-40B4-BE49-F238E27FC236}">
                <a16:creationId xmlns:a16="http://schemas.microsoft.com/office/drawing/2014/main" id="{C676894D-ED9C-D245-8E89-5ABFE73D3016}"/>
              </a:ext>
            </a:extLst>
          </p:cNvPr>
          <p:cNvSpPr txBox="1"/>
          <p:nvPr/>
        </p:nvSpPr>
        <p:spPr>
          <a:xfrm>
            <a:off x="952500" y="6858000"/>
            <a:ext cx="11239500" cy="3180358"/>
          </a:xfrm>
          <a:prstGeom prst="rect">
            <a:avLst/>
          </a:prstGeom>
          <a:solidFill>
            <a:srgbClr val="000000"/>
          </a:solidFill>
          <a:ln w="76200">
            <a:solidFill>
              <a:srgbClr val="66635F"/>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defTabSz="914400">
              <a:defRPr sz="2000">
                <a:solidFill>
                  <a:srgbClr val="FFFFFF"/>
                </a:solidFill>
                <a:latin typeface="Andale Mono"/>
                <a:ea typeface="Andale Mono"/>
                <a:cs typeface="Andale Mono"/>
                <a:sym typeface="Andale Mono"/>
              </a:defRPr>
            </a:pPr>
            <a:r>
              <a:rPr lang="fr-FR" dirty="0"/>
              <a:t>&gt; </a:t>
            </a:r>
            <a:r>
              <a:rPr lang="fr-FR" dirty="0" err="1"/>
              <a:t>predict</a:t>
            </a:r>
            <a:r>
              <a:rPr lang="fr-FR" dirty="0"/>
              <a:t>(</a:t>
            </a:r>
            <a:r>
              <a:rPr lang="fr-FR" dirty="0" err="1"/>
              <a:t>linreg</a:t>
            </a:r>
            <a:r>
              <a:rPr lang="fr-FR" dirty="0"/>
              <a:t>, predictors1, type="</a:t>
            </a:r>
            <a:r>
              <a:rPr lang="fr-FR" dirty="0" err="1"/>
              <a:t>response</a:t>
            </a:r>
            <a:r>
              <a:rPr lang="fr-FR" dirty="0"/>
              <a:t>",</a:t>
            </a:r>
            <a:r>
              <a:rPr lang="fr-FR" dirty="0" err="1"/>
              <a:t>interval</a:t>
            </a:r>
            <a:r>
              <a:rPr lang="fr-FR" dirty="0"/>
              <a:t> = "</a:t>
            </a:r>
            <a:r>
              <a:rPr lang="fr-FR" dirty="0" err="1"/>
              <a:t>prediction</a:t>
            </a:r>
            <a:r>
              <a:rPr lang="fr-FR" dirty="0"/>
              <a:t>", </a:t>
            </a:r>
            <a:r>
              <a:rPr lang="fr-FR" dirty="0" err="1"/>
              <a:t>level</a:t>
            </a:r>
            <a:r>
              <a:rPr lang="fr-FR" dirty="0"/>
              <a:t> = 0.95)</a:t>
            </a:r>
          </a:p>
          <a:p>
            <a:pPr defTabSz="914400">
              <a:defRPr sz="2000">
                <a:solidFill>
                  <a:srgbClr val="FFFFFF"/>
                </a:solidFill>
                <a:latin typeface="Andale Mono"/>
                <a:ea typeface="Andale Mono"/>
                <a:cs typeface="Andale Mono"/>
                <a:sym typeface="Andale Mono"/>
              </a:defRPr>
            </a:pPr>
            <a:r>
              <a:rPr lang="fr-FR" dirty="0"/>
              <a:t>       fit       </a:t>
            </a:r>
            <a:r>
              <a:rPr lang="fr-FR" dirty="0" err="1"/>
              <a:t>lwr</a:t>
            </a:r>
            <a:r>
              <a:rPr lang="fr-FR" dirty="0"/>
              <a:t>     </a:t>
            </a:r>
            <a:r>
              <a:rPr lang="fr-FR" dirty="0" err="1"/>
              <a:t>upr</a:t>
            </a:r>
            <a:endParaRPr lang="fr-FR" dirty="0"/>
          </a:p>
          <a:p>
            <a:pPr defTabSz="914400">
              <a:defRPr sz="2000">
                <a:solidFill>
                  <a:srgbClr val="FFFFFF"/>
                </a:solidFill>
                <a:latin typeface="Andale Mono"/>
                <a:ea typeface="Andale Mono"/>
                <a:cs typeface="Andale Mono"/>
                <a:sym typeface="Andale Mono"/>
              </a:defRPr>
            </a:pPr>
            <a:r>
              <a:rPr lang="fr-FR" dirty="0"/>
              <a:t>1 3.766192 -4.615018 12.1474</a:t>
            </a:r>
          </a:p>
          <a:p>
            <a:pPr defTabSz="914400">
              <a:defRPr sz="2000">
                <a:solidFill>
                  <a:srgbClr val="FFFFFF"/>
                </a:solidFill>
                <a:latin typeface="Andale Mono"/>
                <a:ea typeface="Andale Mono"/>
                <a:cs typeface="Andale Mono"/>
                <a:sym typeface="Andale Mono"/>
              </a:defRPr>
            </a:pPr>
            <a:r>
              <a:rPr lang="fr-FR" dirty="0"/>
              <a:t>&gt; predictors1 &lt;- </a:t>
            </a:r>
            <a:r>
              <a:rPr lang="fr-FR" dirty="0" err="1"/>
              <a:t>data.frame</a:t>
            </a:r>
            <a:r>
              <a:rPr lang="fr-FR" dirty="0"/>
              <a:t>(</a:t>
            </a:r>
            <a:r>
              <a:rPr lang="fr-FR" dirty="0" err="1"/>
              <a:t>sex</a:t>
            </a:r>
            <a:r>
              <a:rPr lang="fr-FR" dirty="0"/>
              <a:t>='F', </a:t>
            </a:r>
            <a:r>
              <a:rPr lang="fr-FR" dirty="0" err="1"/>
              <a:t>Medu</a:t>
            </a:r>
            <a:r>
              <a:rPr lang="fr-FR" dirty="0"/>
              <a:t>=3, </a:t>
            </a:r>
            <a:r>
              <a:rPr lang="fr-FR" dirty="0" err="1"/>
              <a:t>failures</a:t>
            </a:r>
            <a:r>
              <a:rPr lang="fr-FR" dirty="0"/>
              <a:t>=0, </a:t>
            </a:r>
            <a:r>
              <a:rPr lang="fr-FR" dirty="0" err="1"/>
              <a:t>romantic</a:t>
            </a:r>
            <a:r>
              <a:rPr lang="fr-FR" dirty="0"/>
              <a:t> ='no', </a:t>
            </a:r>
          </a:p>
          <a:p>
            <a:pPr defTabSz="914400">
              <a:defRPr sz="2000">
                <a:solidFill>
                  <a:srgbClr val="FFFFFF"/>
                </a:solidFill>
                <a:latin typeface="Andale Mono"/>
                <a:ea typeface="Andale Mono"/>
                <a:cs typeface="Andale Mono"/>
                <a:sym typeface="Andale Mono"/>
              </a:defRPr>
            </a:pPr>
            <a:r>
              <a:rPr lang="fr-FR" dirty="0"/>
              <a:t>+                           </a:t>
            </a:r>
            <a:r>
              <a:rPr lang="fr-FR" dirty="0" err="1"/>
              <a:t>goout</a:t>
            </a:r>
            <a:r>
              <a:rPr lang="fr-FR" dirty="0"/>
              <a:t>=1)</a:t>
            </a:r>
          </a:p>
          <a:p>
            <a:pPr defTabSz="914400">
              <a:defRPr sz="2000">
                <a:solidFill>
                  <a:srgbClr val="FFFFFF"/>
                </a:solidFill>
                <a:latin typeface="Andale Mono"/>
                <a:ea typeface="Andale Mono"/>
                <a:cs typeface="Andale Mono"/>
                <a:sym typeface="Andale Mono"/>
              </a:defRPr>
            </a:pPr>
            <a:r>
              <a:rPr lang="fr-FR" dirty="0"/>
              <a:t>&gt; </a:t>
            </a:r>
            <a:r>
              <a:rPr lang="fr-FR" dirty="0" err="1"/>
              <a:t>predict</a:t>
            </a:r>
            <a:r>
              <a:rPr lang="fr-FR" dirty="0"/>
              <a:t>(</a:t>
            </a:r>
            <a:r>
              <a:rPr lang="fr-FR" dirty="0" err="1"/>
              <a:t>linreg</a:t>
            </a:r>
            <a:r>
              <a:rPr lang="fr-FR" dirty="0"/>
              <a:t>, predictors1, type="</a:t>
            </a:r>
            <a:r>
              <a:rPr lang="fr-FR" dirty="0" err="1"/>
              <a:t>response</a:t>
            </a:r>
            <a:r>
              <a:rPr lang="fr-FR" dirty="0"/>
              <a:t>",</a:t>
            </a:r>
            <a:r>
              <a:rPr lang="fr-FR" dirty="0" err="1"/>
              <a:t>interval</a:t>
            </a:r>
            <a:r>
              <a:rPr lang="fr-FR" dirty="0"/>
              <a:t> = "</a:t>
            </a:r>
            <a:r>
              <a:rPr lang="fr-FR" dirty="0" err="1"/>
              <a:t>prediction</a:t>
            </a:r>
            <a:r>
              <a:rPr lang="fr-FR" dirty="0"/>
              <a:t>", </a:t>
            </a:r>
            <a:r>
              <a:rPr lang="fr-FR" dirty="0" err="1"/>
              <a:t>level</a:t>
            </a:r>
            <a:r>
              <a:rPr lang="fr-FR" dirty="0"/>
              <a:t> = 0.95)</a:t>
            </a:r>
          </a:p>
          <a:p>
            <a:pPr defTabSz="914400">
              <a:defRPr sz="2000">
                <a:solidFill>
                  <a:srgbClr val="FFFFFF"/>
                </a:solidFill>
                <a:latin typeface="Andale Mono"/>
                <a:ea typeface="Andale Mono"/>
                <a:cs typeface="Andale Mono"/>
                <a:sym typeface="Andale Mono"/>
              </a:defRPr>
            </a:pPr>
            <a:r>
              <a:rPr lang="fr-FR" dirty="0"/>
              <a:t>       fit      </a:t>
            </a:r>
            <a:r>
              <a:rPr lang="fr-FR" dirty="0" err="1"/>
              <a:t>lwr</a:t>
            </a:r>
            <a:r>
              <a:rPr lang="fr-FR" dirty="0"/>
              <a:t>      </a:t>
            </a:r>
            <a:r>
              <a:rPr lang="fr-FR" dirty="0" err="1"/>
              <a:t>upr</a:t>
            </a:r>
            <a:endParaRPr lang="fr-FR" dirty="0"/>
          </a:p>
          <a:p>
            <a:pPr defTabSz="914400">
              <a:defRPr sz="2000">
                <a:solidFill>
                  <a:srgbClr val="FFFFFF"/>
                </a:solidFill>
                <a:latin typeface="Andale Mono"/>
                <a:ea typeface="Andale Mono"/>
                <a:cs typeface="Andale Mono"/>
                <a:sym typeface="Andale Mono"/>
              </a:defRPr>
            </a:pPr>
            <a:r>
              <a:rPr lang="fr-FR" dirty="0"/>
              <a:t>1 12.02425 3.756387 20.29211</a:t>
            </a:r>
            <a:endParaRPr dirty="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996FD2DA-D5F3-4C71-9B1A-1C74022EBF0C}"/>
              </a:ext>
            </a:extLst>
          </p:cNvPr>
          <p:cNvSpPr txBox="1"/>
          <p:nvPr/>
        </p:nvSpPr>
        <p:spPr>
          <a:xfrm>
            <a:off x="952500" y="3146300"/>
            <a:ext cx="22709933" cy="104336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buNone/>
            </a:pPr>
            <a:r>
              <a:rPr lang="en-US" sz="3200" dirty="0"/>
              <a:t>As the quality of the model is low the confidence interval is quite wide and takes values outside of [0,20]. </a:t>
            </a:r>
          </a:p>
          <a:p>
            <a:pPr marL="0" indent="0">
              <a:buNone/>
            </a:pPr>
            <a:r>
              <a:rPr lang="en-US" sz="3200" dirty="0"/>
              <a:t>This is mainly due because of the numerous other factors we have to consider for the prediction of the performance at a final exam, such as the anxiety of the student or his/her knowledge level on the specifically evaluated subject or </a:t>
            </a:r>
            <a:r>
              <a:rPr lang="en-GB" sz="3200" dirty="0"/>
              <a:t>the luck component he/she may have during the final examination</a:t>
            </a:r>
            <a:r>
              <a:rPr lang="en-US" sz="3200" dirty="0"/>
              <a:t>.</a:t>
            </a:r>
          </a:p>
          <a:p>
            <a:pPr marL="0" indent="0">
              <a:buNone/>
            </a:pPr>
            <a:endParaRPr lang="en-US" sz="3200" dirty="0"/>
          </a:p>
          <a:p>
            <a:pPr marL="0" indent="0">
              <a:buNone/>
            </a:pPr>
            <a:r>
              <a:rPr lang="en-US" sz="3200" dirty="0"/>
              <a:t>Still our model gives good insights on the chance of success or failure of the students regarding the different significant variables we identified. </a:t>
            </a:r>
          </a:p>
          <a:p>
            <a:pPr marL="0" indent="0">
              <a:buNone/>
            </a:pPr>
            <a:endParaRPr lang="en-US" dirty="0"/>
          </a:p>
          <a:p>
            <a:pPr marL="0" indent="0">
              <a:buNone/>
            </a:pPr>
            <a:r>
              <a:rPr lang="en-GB" sz="3200" dirty="0"/>
              <a:t>Some of our initial assumptions have been confirmed:</a:t>
            </a:r>
          </a:p>
          <a:p>
            <a:pPr marL="0" indent="0">
              <a:buNone/>
            </a:pPr>
            <a:r>
              <a:rPr lang="en-GB" sz="3200" dirty="0"/>
              <a:t>- the mother's education (and in general that of both parents) has a positive impact on the student's final grade, it is likely that these parents have more chances to help their children with their homework and to motivate them to study more.</a:t>
            </a:r>
          </a:p>
          <a:p>
            <a:pPr marL="0" indent="0">
              <a:buNone/>
            </a:pPr>
            <a:r>
              <a:rPr lang="en-GB" sz="3200" dirty="0"/>
              <a:t>- the fact of going out a lot during the week takes time away from the study and the fact of having failed previously indicates a poor attitude to study so these two factors have a negative impact on the final grade.</a:t>
            </a:r>
          </a:p>
          <a:p>
            <a:pPr marL="0" indent="0">
              <a:buNone/>
            </a:pPr>
            <a:endParaRPr lang="en-GB" sz="3200" dirty="0"/>
          </a:p>
          <a:p>
            <a:pPr marL="0" indent="0">
              <a:buNone/>
            </a:pPr>
            <a:r>
              <a:rPr lang="en-GB" sz="3200" dirty="0"/>
              <a:t>Two initial assumptions have not been confirmed:</a:t>
            </a:r>
          </a:p>
          <a:p>
            <a:pPr marL="0" indent="0">
              <a:buNone/>
            </a:pPr>
            <a:r>
              <a:rPr lang="en-GB" sz="3200" dirty="0"/>
              <a:t>- surprisingly gender, in favour of males, is a significant factor in the student's final grade</a:t>
            </a:r>
          </a:p>
          <a:p>
            <a:pPr marL="0" indent="0">
              <a:buNone/>
            </a:pPr>
            <a:r>
              <a:rPr lang="en-GB" sz="3200" dirty="0"/>
              <a:t>- the fact of having a romantic relationship is a negative factor in the final grade</a:t>
            </a:r>
          </a:p>
          <a:p>
            <a:pPr marL="0" indent="0">
              <a:buNone/>
            </a:pPr>
            <a:endParaRPr lang="en-GB" sz="3200" dirty="0"/>
          </a:p>
          <a:p>
            <a:pPr marL="0" indent="0">
              <a:buNone/>
            </a:pPr>
            <a:r>
              <a:rPr lang="en-GB" sz="3200" dirty="0"/>
              <a:t>In addition, there are many other variables that we expected to have a positive or negative influence on the final grade, but which in the end are not in the final model, which only takes into account the most significant variables.</a:t>
            </a:r>
          </a:p>
          <a:p>
            <a:pPr marL="0" indent="0">
              <a:buNone/>
            </a:pPr>
            <a:endParaRPr lang="en-GB" sz="3200" dirty="0"/>
          </a:p>
        </p:txBody>
      </p:sp>
      <p:sp>
        <p:nvSpPr>
          <p:cNvPr id="8" name="Conclusion">
            <a:extLst>
              <a:ext uri="{FF2B5EF4-FFF2-40B4-BE49-F238E27FC236}">
                <a16:creationId xmlns:a16="http://schemas.microsoft.com/office/drawing/2014/main" id="{A4A26E33-8B91-4BE8-B6CD-CADD6026588C}"/>
              </a:ext>
            </a:extLst>
          </p:cNvPr>
          <p:cNvSpPr txBox="1">
            <a:spLocks/>
          </p:cNvSpPr>
          <p:nvPr/>
        </p:nvSpPr>
        <p:spPr>
          <a:xfrm>
            <a:off x="952500" y="1163782"/>
            <a:ext cx="22479000" cy="1663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90000"/>
              </a:lnSpc>
              <a:spcBef>
                <a:spcPts val="2300"/>
              </a:spcBef>
              <a:spcAft>
                <a:spcPts val="0"/>
              </a:spcAft>
              <a:buClrTx/>
              <a:buSzTx/>
              <a:buFontTx/>
              <a:buNone/>
              <a:tabLst/>
              <a:defRPr sz="9800" b="0" i="0" u="none" strike="noStrike" cap="none" spc="0" baseline="0">
                <a:solidFill>
                  <a:srgbClr val="D93E2B"/>
                </a:solidFill>
                <a:uFillTx/>
                <a:latin typeface="Bodoni SvtyTwo ITC TT-Book"/>
                <a:ea typeface="Bodoni SvtyTwo ITC TT-Book"/>
                <a:cs typeface="Bodoni SvtyTwo ITC TT-Book"/>
                <a:sym typeface="Bodoni SvtyTwo ITC TT-Book"/>
              </a:defRPr>
            </a:lvl1pPr>
            <a:lvl2pPr marL="0" marR="0" indent="0" algn="ctr" defTabSz="825500" rtl="0" latinLnBrk="0">
              <a:lnSpc>
                <a:spcPct val="90000"/>
              </a:lnSpc>
              <a:spcBef>
                <a:spcPts val="2300"/>
              </a:spcBef>
              <a:spcAft>
                <a:spcPts val="0"/>
              </a:spcAft>
              <a:buClrTx/>
              <a:buSzTx/>
              <a:buFontTx/>
              <a:buNone/>
              <a:tabLst/>
              <a:defRPr sz="9800" b="0" i="0" u="none" strike="noStrike" cap="none" spc="0" baseline="0">
                <a:solidFill>
                  <a:srgbClr val="D93E2B"/>
                </a:solidFill>
                <a:uFillTx/>
                <a:latin typeface="Bodoni SvtyTwo ITC TT-Book"/>
                <a:ea typeface="Bodoni SvtyTwo ITC TT-Book"/>
                <a:cs typeface="Bodoni SvtyTwo ITC TT-Book"/>
                <a:sym typeface="Bodoni SvtyTwo ITC TT-Book"/>
              </a:defRPr>
            </a:lvl2pPr>
            <a:lvl3pPr marL="0" marR="0" indent="0" algn="ctr" defTabSz="825500" rtl="0" latinLnBrk="0">
              <a:lnSpc>
                <a:spcPct val="90000"/>
              </a:lnSpc>
              <a:spcBef>
                <a:spcPts val="2300"/>
              </a:spcBef>
              <a:spcAft>
                <a:spcPts val="0"/>
              </a:spcAft>
              <a:buClrTx/>
              <a:buSzTx/>
              <a:buFontTx/>
              <a:buNone/>
              <a:tabLst/>
              <a:defRPr sz="9800" b="0" i="0" u="none" strike="noStrike" cap="none" spc="0" baseline="0">
                <a:solidFill>
                  <a:srgbClr val="D93E2B"/>
                </a:solidFill>
                <a:uFillTx/>
                <a:latin typeface="Bodoni SvtyTwo ITC TT-Book"/>
                <a:ea typeface="Bodoni SvtyTwo ITC TT-Book"/>
                <a:cs typeface="Bodoni SvtyTwo ITC TT-Book"/>
                <a:sym typeface="Bodoni SvtyTwo ITC TT-Book"/>
              </a:defRPr>
            </a:lvl3pPr>
            <a:lvl4pPr marL="0" marR="0" indent="0" algn="ctr" defTabSz="825500" rtl="0" latinLnBrk="0">
              <a:lnSpc>
                <a:spcPct val="90000"/>
              </a:lnSpc>
              <a:spcBef>
                <a:spcPts val="2300"/>
              </a:spcBef>
              <a:spcAft>
                <a:spcPts val="0"/>
              </a:spcAft>
              <a:buClrTx/>
              <a:buSzTx/>
              <a:buFontTx/>
              <a:buNone/>
              <a:tabLst/>
              <a:defRPr sz="9800" b="0" i="0" u="none" strike="noStrike" cap="none" spc="0" baseline="0">
                <a:solidFill>
                  <a:srgbClr val="D93E2B"/>
                </a:solidFill>
                <a:uFillTx/>
                <a:latin typeface="Bodoni SvtyTwo ITC TT-Book"/>
                <a:ea typeface="Bodoni SvtyTwo ITC TT-Book"/>
                <a:cs typeface="Bodoni SvtyTwo ITC TT-Book"/>
                <a:sym typeface="Bodoni SvtyTwo ITC TT-Book"/>
              </a:defRPr>
            </a:lvl4pPr>
            <a:lvl5pPr marL="0" marR="0" indent="0" algn="ctr" defTabSz="825500" rtl="0" latinLnBrk="0">
              <a:lnSpc>
                <a:spcPct val="90000"/>
              </a:lnSpc>
              <a:spcBef>
                <a:spcPts val="2300"/>
              </a:spcBef>
              <a:spcAft>
                <a:spcPts val="0"/>
              </a:spcAft>
              <a:buClrTx/>
              <a:buSzTx/>
              <a:buFontTx/>
              <a:buNone/>
              <a:tabLst/>
              <a:defRPr sz="9800" b="0" i="0" u="none" strike="noStrike" cap="none" spc="0" baseline="0">
                <a:solidFill>
                  <a:srgbClr val="D93E2B"/>
                </a:solidFill>
                <a:uFillTx/>
                <a:latin typeface="Bodoni SvtyTwo ITC TT-Book"/>
                <a:ea typeface="Bodoni SvtyTwo ITC TT-Book"/>
                <a:cs typeface="Bodoni SvtyTwo ITC TT-Book"/>
                <a:sym typeface="Bodoni SvtyTwo ITC TT-Book"/>
              </a:defRPr>
            </a:lvl5pPr>
            <a:lvl6pPr marL="0" marR="0" indent="457200" algn="ctr" defTabSz="825500" rtl="0" latinLnBrk="0">
              <a:lnSpc>
                <a:spcPct val="90000"/>
              </a:lnSpc>
              <a:spcBef>
                <a:spcPts val="2300"/>
              </a:spcBef>
              <a:spcAft>
                <a:spcPts val="0"/>
              </a:spcAft>
              <a:buClrTx/>
              <a:buSzTx/>
              <a:buFontTx/>
              <a:buNone/>
              <a:tabLst/>
              <a:defRPr sz="9800" b="0" i="0" u="none" strike="noStrike" cap="none" spc="0" baseline="0">
                <a:solidFill>
                  <a:srgbClr val="D93E2B"/>
                </a:solidFill>
                <a:uFillTx/>
                <a:latin typeface="Bodoni SvtyTwo ITC TT-Book"/>
                <a:ea typeface="Bodoni SvtyTwo ITC TT-Book"/>
                <a:cs typeface="Bodoni SvtyTwo ITC TT-Book"/>
                <a:sym typeface="Bodoni SvtyTwo ITC TT-Book"/>
              </a:defRPr>
            </a:lvl6pPr>
            <a:lvl7pPr marL="0" marR="0" indent="914400" algn="ctr" defTabSz="825500" rtl="0" latinLnBrk="0">
              <a:lnSpc>
                <a:spcPct val="90000"/>
              </a:lnSpc>
              <a:spcBef>
                <a:spcPts val="2300"/>
              </a:spcBef>
              <a:spcAft>
                <a:spcPts val="0"/>
              </a:spcAft>
              <a:buClrTx/>
              <a:buSzTx/>
              <a:buFontTx/>
              <a:buNone/>
              <a:tabLst/>
              <a:defRPr sz="9800" b="0" i="0" u="none" strike="noStrike" cap="none" spc="0" baseline="0">
                <a:solidFill>
                  <a:srgbClr val="D93E2B"/>
                </a:solidFill>
                <a:uFillTx/>
                <a:latin typeface="Bodoni SvtyTwo ITC TT-Book"/>
                <a:ea typeface="Bodoni SvtyTwo ITC TT-Book"/>
                <a:cs typeface="Bodoni SvtyTwo ITC TT-Book"/>
                <a:sym typeface="Bodoni SvtyTwo ITC TT-Book"/>
              </a:defRPr>
            </a:lvl7pPr>
            <a:lvl8pPr marL="0" marR="0" indent="1371600" algn="ctr" defTabSz="825500" rtl="0" latinLnBrk="0">
              <a:lnSpc>
                <a:spcPct val="90000"/>
              </a:lnSpc>
              <a:spcBef>
                <a:spcPts val="2300"/>
              </a:spcBef>
              <a:spcAft>
                <a:spcPts val="0"/>
              </a:spcAft>
              <a:buClrTx/>
              <a:buSzTx/>
              <a:buFontTx/>
              <a:buNone/>
              <a:tabLst/>
              <a:defRPr sz="9800" b="0" i="0" u="none" strike="noStrike" cap="none" spc="0" baseline="0">
                <a:solidFill>
                  <a:srgbClr val="D93E2B"/>
                </a:solidFill>
                <a:uFillTx/>
                <a:latin typeface="Bodoni SvtyTwo ITC TT-Book"/>
                <a:ea typeface="Bodoni SvtyTwo ITC TT-Book"/>
                <a:cs typeface="Bodoni SvtyTwo ITC TT-Book"/>
                <a:sym typeface="Bodoni SvtyTwo ITC TT-Book"/>
              </a:defRPr>
            </a:lvl8pPr>
            <a:lvl9pPr marL="0" marR="0" indent="1828800" algn="ctr" defTabSz="825500" rtl="0" latinLnBrk="0">
              <a:lnSpc>
                <a:spcPct val="90000"/>
              </a:lnSpc>
              <a:spcBef>
                <a:spcPts val="2300"/>
              </a:spcBef>
              <a:spcAft>
                <a:spcPts val="0"/>
              </a:spcAft>
              <a:buClrTx/>
              <a:buSzTx/>
              <a:buFontTx/>
              <a:buNone/>
              <a:tabLst/>
              <a:defRPr sz="9800" b="0" i="0" u="none" strike="noStrike" cap="none" spc="0" baseline="0">
                <a:solidFill>
                  <a:srgbClr val="D93E2B"/>
                </a:solidFill>
                <a:uFillTx/>
                <a:latin typeface="Bodoni SvtyTwo ITC TT-Book"/>
                <a:ea typeface="Bodoni SvtyTwo ITC TT-Book"/>
                <a:cs typeface="Bodoni SvtyTwo ITC TT-Book"/>
                <a:sym typeface="Bodoni SvtyTwo ITC TT-Book"/>
              </a:defRPr>
            </a:lvl9pPr>
          </a:lstStyle>
          <a:p>
            <a:pPr hangingPunct="1"/>
            <a:r>
              <a:rPr lang="fr-FR" dirty="0"/>
              <a:t>Conclusions</a:t>
            </a:r>
          </a:p>
        </p:txBody>
      </p:sp>
    </p:spTree>
    <p:extLst>
      <p:ext uri="{BB962C8B-B14F-4D97-AF65-F5344CB8AC3E}">
        <p14:creationId xmlns:p14="http://schemas.microsoft.com/office/powerpoint/2010/main" val="392612163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image.png" descr="image.png"/>
          <p:cNvPicPr>
            <a:picLocks noChangeAspect="1"/>
          </p:cNvPicPr>
          <p:nvPr/>
        </p:nvPicPr>
        <p:blipFill>
          <a:blip r:embed="rId2"/>
          <a:stretch>
            <a:fillRect/>
          </a:stretch>
        </p:blipFill>
        <p:spPr>
          <a:xfrm>
            <a:off x="12507912" y="860425"/>
            <a:ext cx="10795001" cy="12128500"/>
          </a:xfrm>
          <a:prstGeom prst="rect">
            <a:avLst/>
          </a:prstGeom>
          <a:ln w="12700">
            <a:miter lim="400000"/>
          </a:ln>
        </p:spPr>
      </p:pic>
      <p:sp>
        <p:nvSpPr>
          <p:cNvPr id="82" name="Objectives"/>
          <p:cNvSpPr txBox="1">
            <a:spLocks noGrp="1"/>
          </p:cNvSpPr>
          <p:nvPr>
            <p:ph type="title" idx="4294967295"/>
          </p:nvPr>
        </p:nvSpPr>
        <p:spPr>
          <a:xfrm>
            <a:off x="952500" y="3975100"/>
            <a:ext cx="10642600" cy="2806701"/>
          </a:xfrm>
          <a:prstGeom prst="rect">
            <a:avLst/>
          </a:prstGeom>
        </p:spPr>
        <p:txBody>
          <a:bodyPr>
            <a:normAutofit/>
          </a:bodyPr>
          <a:lstStyle>
            <a:lvl1pPr algn="l">
              <a:defRPr sz="7800"/>
            </a:lvl1pPr>
          </a:lstStyle>
          <a:p>
            <a:r>
              <a:rPr dirty="0"/>
              <a:t>Objective</a:t>
            </a:r>
          </a:p>
        </p:txBody>
      </p:sp>
      <p:sp>
        <p:nvSpPr>
          <p:cNvPr id="83" name="Our dataset is made of different observations of 395 students.…"/>
          <p:cNvSpPr txBox="1">
            <a:spLocks noGrp="1"/>
          </p:cNvSpPr>
          <p:nvPr>
            <p:ph type="body" sz="quarter" idx="4294967295"/>
          </p:nvPr>
        </p:nvSpPr>
        <p:spPr>
          <a:xfrm>
            <a:off x="952500" y="7086600"/>
            <a:ext cx="10642600" cy="5638800"/>
          </a:xfrm>
          <a:prstGeom prst="rect">
            <a:avLst/>
          </a:prstGeom>
        </p:spPr>
        <p:txBody>
          <a:bodyPr anchor="t">
            <a:normAutofit/>
          </a:bodyPr>
          <a:lstStyle/>
          <a:p>
            <a:pPr marL="0" indent="0">
              <a:spcBef>
                <a:spcPts val="0"/>
              </a:spcBef>
              <a:buSzTx/>
              <a:buNone/>
              <a:defRPr sz="3200"/>
            </a:pPr>
            <a:r>
              <a:rPr lang="en-GB" dirty="0"/>
              <a:t>Our dataset is made of 395 observations of students from two Portuguese schools.</a:t>
            </a:r>
          </a:p>
          <a:p>
            <a:pPr marL="0" indent="0">
              <a:spcBef>
                <a:spcPts val="0"/>
              </a:spcBef>
              <a:buSzTx/>
              <a:buNone/>
              <a:defRPr sz="3200"/>
            </a:pPr>
            <a:endParaRPr lang="en-GB" dirty="0"/>
          </a:p>
          <a:p>
            <a:pPr marL="0" indent="0">
              <a:spcBef>
                <a:spcPts val="0"/>
              </a:spcBef>
              <a:buSzTx/>
              <a:buNone/>
              <a:defRPr sz="3200"/>
            </a:pPr>
            <a:r>
              <a:rPr lang="en-GB" dirty="0"/>
              <a:t>Our main objective is to create a predictive model able to predict the final grade of a student, based on the different variables recorded.</a:t>
            </a:r>
          </a:p>
          <a:p>
            <a:pPr marL="0" indent="0">
              <a:spcBef>
                <a:spcPts val="0"/>
              </a:spcBef>
              <a:buSzTx/>
              <a:buNone/>
              <a:defRPr sz="3200"/>
            </a:pPr>
            <a:endParaRPr lang="en-GB" dirty="0"/>
          </a:p>
          <a:p>
            <a:pPr marL="0" indent="0">
              <a:spcBef>
                <a:spcPts val="0"/>
              </a:spcBef>
              <a:buSzTx/>
              <a:buNone/>
              <a:defRPr sz="3200"/>
            </a:pPr>
            <a:r>
              <a:rPr dirty="0"/>
              <a:t>In order to do that we will run a multiple linear regression model.</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oad Map"/>
          <p:cNvSpPr txBox="1">
            <a:spLocks noGrp="1"/>
          </p:cNvSpPr>
          <p:nvPr>
            <p:ph type="title" idx="4294967295"/>
          </p:nvPr>
        </p:nvSpPr>
        <p:spPr>
          <a:xfrm>
            <a:off x="238125" y="1046162"/>
            <a:ext cx="8051800" cy="1663701"/>
          </a:xfrm>
          <a:prstGeom prst="rect">
            <a:avLst/>
          </a:prstGeom>
        </p:spPr>
        <p:txBody>
          <a:bodyPr>
            <a:normAutofit/>
          </a:bodyPr>
          <a:lstStyle/>
          <a:p>
            <a:r>
              <a:rPr dirty="0"/>
              <a:t>Road Map</a:t>
            </a:r>
          </a:p>
        </p:txBody>
      </p:sp>
      <p:sp>
        <p:nvSpPr>
          <p:cNvPr id="86" name="Rectangle"/>
          <p:cNvSpPr/>
          <p:nvPr/>
        </p:nvSpPr>
        <p:spPr>
          <a:xfrm>
            <a:off x="985837" y="3378200"/>
            <a:ext cx="7304088" cy="1990725"/>
          </a:xfrm>
          <a:prstGeom prst="rect">
            <a:avLst/>
          </a:prstGeom>
          <a:ln w="12700">
            <a:solidFill>
              <a:srgbClr val="66635F"/>
            </a:solidFill>
          </a:ln>
        </p:spPr>
        <p:txBody>
          <a:bodyPr lIns="50800" tIns="50800" rIns="50800" bIns="50800" anchor="ctr"/>
          <a:lstStyle/>
          <a:p>
            <a:pPr algn="ctr" defTabSz="914400">
              <a:defRPr sz="4400">
                <a:solidFill>
                  <a:srgbClr val="414141"/>
                </a:solidFill>
              </a:defRPr>
            </a:pPr>
            <a:endParaRPr/>
          </a:p>
        </p:txBody>
      </p:sp>
      <p:sp>
        <p:nvSpPr>
          <p:cNvPr id="87" name="Rectangle"/>
          <p:cNvSpPr/>
          <p:nvPr/>
        </p:nvSpPr>
        <p:spPr>
          <a:xfrm>
            <a:off x="969962" y="5681662"/>
            <a:ext cx="7319963" cy="3757613"/>
          </a:xfrm>
          <a:prstGeom prst="rect">
            <a:avLst/>
          </a:prstGeom>
          <a:ln w="12700">
            <a:solidFill>
              <a:srgbClr val="66635F"/>
            </a:solidFill>
          </a:ln>
        </p:spPr>
        <p:txBody>
          <a:bodyPr lIns="50800" tIns="50800" rIns="50800" bIns="50800" anchor="ctr"/>
          <a:lstStyle/>
          <a:p>
            <a:pPr algn="ctr" defTabSz="914400">
              <a:defRPr sz="4400">
                <a:solidFill>
                  <a:srgbClr val="414141"/>
                </a:solidFill>
              </a:defRPr>
            </a:pPr>
            <a:endParaRPr/>
          </a:p>
        </p:txBody>
      </p:sp>
      <p:sp>
        <p:nvSpPr>
          <p:cNvPr id="88" name="Rectangle"/>
          <p:cNvSpPr/>
          <p:nvPr/>
        </p:nvSpPr>
        <p:spPr>
          <a:xfrm>
            <a:off x="954087" y="9813925"/>
            <a:ext cx="7319963" cy="3552825"/>
          </a:xfrm>
          <a:prstGeom prst="rect">
            <a:avLst/>
          </a:prstGeom>
          <a:ln w="12700">
            <a:solidFill>
              <a:srgbClr val="66635F"/>
            </a:solidFill>
          </a:ln>
        </p:spPr>
        <p:txBody>
          <a:bodyPr lIns="50800" tIns="50800" rIns="50800" bIns="50800" anchor="ctr"/>
          <a:lstStyle/>
          <a:p>
            <a:pPr algn="ctr" defTabSz="914400">
              <a:defRPr sz="4400">
                <a:solidFill>
                  <a:srgbClr val="414141"/>
                </a:solidFill>
              </a:defRPr>
            </a:pPr>
            <a:endParaRPr/>
          </a:p>
        </p:txBody>
      </p:sp>
      <p:sp>
        <p:nvSpPr>
          <p:cNvPr id="89" name="Rectangle"/>
          <p:cNvSpPr/>
          <p:nvPr/>
        </p:nvSpPr>
        <p:spPr>
          <a:xfrm>
            <a:off x="8543925" y="2609850"/>
            <a:ext cx="7288213" cy="1560513"/>
          </a:xfrm>
          <a:prstGeom prst="rect">
            <a:avLst/>
          </a:prstGeom>
          <a:ln w="12700">
            <a:solidFill>
              <a:srgbClr val="66635F"/>
            </a:solidFill>
          </a:ln>
        </p:spPr>
        <p:txBody>
          <a:bodyPr lIns="50800" tIns="50800" rIns="50800" bIns="50800" anchor="ctr"/>
          <a:lstStyle/>
          <a:p>
            <a:pPr algn="ctr" defTabSz="914400">
              <a:defRPr sz="4400">
                <a:solidFill>
                  <a:srgbClr val="414141"/>
                </a:solidFill>
              </a:defRPr>
            </a:pPr>
            <a:endParaRPr/>
          </a:p>
        </p:txBody>
      </p:sp>
      <p:sp>
        <p:nvSpPr>
          <p:cNvPr id="90" name="Rectangle"/>
          <p:cNvSpPr/>
          <p:nvPr/>
        </p:nvSpPr>
        <p:spPr>
          <a:xfrm>
            <a:off x="8482012" y="336550"/>
            <a:ext cx="7288213" cy="1947863"/>
          </a:xfrm>
          <a:prstGeom prst="rect">
            <a:avLst/>
          </a:prstGeom>
          <a:ln w="12700">
            <a:solidFill>
              <a:srgbClr val="66635F"/>
            </a:solidFill>
          </a:ln>
        </p:spPr>
        <p:txBody>
          <a:bodyPr lIns="50800" tIns="50800" rIns="50800" bIns="50800" anchor="ctr"/>
          <a:lstStyle/>
          <a:p>
            <a:pPr algn="ctr" defTabSz="914400">
              <a:defRPr sz="4400">
                <a:solidFill>
                  <a:srgbClr val="414141"/>
                </a:solidFill>
              </a:defRPr>
            </a:pPr>
            <a:endParaRPr/>
          </a:p>
        </p:txBody>
      </p:sp>
      <p:sp>
        <p:nvSpPr>
          <p:cNvPr id="91" name="Rectangle"/>
          <p:cNvSpPr/>
          <p:nvPr/>
        </p:nvSpPr>
        <p:spPr>
          <a:xfrm>
            <a:off x="16108362" y="7875587"/>
            <a:ext cx="7319963" cy="5467351"/>
          </a:xfrm>
          <a:prstGeom prst="rect">
            <a:avLst/>
          </a:prstGeom>
          <a:ln w="12700">
            <a:solidFill>
              <a:srgbClr val="66635F"/>
            </a:solidFill>
          </a:ln>
        </p:spPr>
        <p:txBody>
          <a:bodyPr lIns="50800" tIns="50800" rIns="50800" bIns="50800" anchor="ctr"/>
          <a:lstStyle/>
          <a:p>
            <a:pPr algn="ctr" defTabSz="914400">
              <a:defRPr sz="4400">
                <a:solidFill>
                  <a:srgbClr val="414141"/>
                </a:solidFill>
              </a:defRPr>
            </a:pPr>
            <a:endParaRPr/>
          </a:p>
        </p:txBody>
      </p:sp>
      <p:sp>
        <p:nvSpPr>
          <p:cNvPr id="92" name="Rectangle"/>
          <p:cNvSpPr/>
          <p:nvPr/>
        </p:nvSpPr>
        <p:spPr>
          <a:xfrm>
            <a:off x="16124237" y="336550"/>
            <a:ext cx="7288213" cy="7219950"/>
          </a:xfrm>
          <a:prstGeom prst="rect">
            <a:avLst/>
          </a:prstGeom>
          <a:ln w="12700">
            <a:solidFill>
              <a:srgbClr val="66635F"/>
            </a:solidFill>
          </a:ln>
        </p:spPr>
        <p:txBody>
          <a:bodyPr lIns="50800" tIns="50800" rIns="50800" bIns="50800" anchor="ctr"/>
          <a:lstStyle/>
          <a:p>
            <a:pPr algn="ctr" defTabSz="914400">
              <a:defRPr sz="4400">
                <a:solidFill>
                  <a:srgbClr val="414141"/>
                </a:solidFill>
              </a:defRPr>
            </a:pPr>
            <a:endParaRPr/>
          </a:p>
        </p:txBody>
      </p:sp>
      <p:sp>
        <p:nvSpPr>
          <p:cNvPr id="93" name="Rectangle"/>
          <p:cNvSpPr/>
          <p:nvPr/>
        </p:nvSpPr>
        <p:spPr>
          <a:xfrm>
            <a:off x="8502650" y="6661150"/>
            <a:ext cx="7319963" cy="3730625"/>
          </a:xfrm>
          <a:prstGeom prst="rect">
            <a:avLst/>
          </a:prstGeom>
          <a:ln w="12700">
            <a:solidFill>
              <a:srgbClr val="66635F"/>
            </a:solidFill>
          </a:ln>
        </p:spPr>
        <p:txBody>
          <a:bodyPr lIns="50800" tIns="50800" rIns="50800" bIns="50800" anchor="ctr"/>
          <a:lstStyle/>
          <a:p>
            <a:pPr algn="ctr" defTabSz="914400">
              <a:defRPr sz="4400">
                <a:solidFill>
                  <a:srgbClr val="414141"/>
                </a:solidFill>
              </a:defRPr>
            </a:pPr>
            <a:endParaRPr/>
          </a:p>
        </p:txBody>
      </p:sp>
      <p:sp>
        <p:nvSpPr>
          <p:cNvPr id="94" name="Rectangle"/>
          <p:cNvSpPr/>
          <p:nvPr/>
        </p:nvSpPr>
        <p:spPr>
          <a:xfrm>
            <a:off x="8555037" y="10645775"/>
            <a:ext cx="7288213" cy="2714625"/>
          </a:xfrm>
          <a:prstGeom prst="rect">
            <a:avLst/>
          </a:prstGeom>
          <a:ln w="12700">
            <a:solidFill>
              <a:srgbClr val="66635F"/>
            </a:solidFill>
          </a:ln>
        </p:spPr>
        <p:txBody>
          <a:bodyPr lIns="50800" tIns="50800" rIns="50800" bIns="50800" anchor="ctr"/>
          <a:lstStyle/>
          <a:p>
            <a:pPr algn="ctr" defTabSz="914400">
              <a:defRPr sz="4400">
                <a:solidFill>
                  <a:srgbClr val="414141"/>
                </a:solidFill>
              </a:defRPr>
            </a:pPr>
            <a:endParaRPr/>
          </a:p>
        </p:txBody>
      </p:sp>
      <p:sp>
        <p:nvSpPr>
          <p:cNvPr id="95" name="Rectangle"/>
          <p:cNvSpPr/>
          <p:nvPr/>
        </p:nvSpPr>
        <p:spPr>
          <a:xfrm>
            <a:off x="8516937" y="4486275"/>
            <a:ext cx="7288213" cy="1866900"/>
          </a:xfrm>
          <a:prstGeom prst="rect">
            <a:avLst/>
          </a:prstGeom>
          <a:ln w="12700">
            <a:solidFill>
              <a:srgbClr val="66635F"/>
            </a:solidFill>
          </a:ln>
        </p:spPr>
        <p:txBody>
          <a:bodyPr lIns="50800" tIns="50800" rIns="50800" bIns="50800" anchor="ctr"/>
          <a:lstStyle/>
          <a:p>
            <a:pPr algn="ctr" defTabSz="914400">
              <a:defRPr sz="4400">
                <a:solidFill>
                  <a:srgbClr val="414141"/>
                </a:solidFill>
              </a:defRPr>
            </a:pPr>
            <a:endParaRPr/>
          </a:p>
        </p:txBody>
      </p:sp>
      <p:sp>
        <p:nvSpPr>
          <p:cNvPr id="96" name="Business question…"/>
          <p:cNvSpPr txBox="1"/>
          <p:nvPr/>
        </p:nvSpPr>
        <p:spPr>
          <a:xfrm>
            <a:off x="1008062" y="3183731"/>
            <a:ext cx="7237413" cy="167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defTabSz="914400">
              <a:lnSpc>
                <a:spcPct val="250000"/>
              </a:lnSpc>
              <a:defRPr sz="1800" b="1">
                <a:solidFill>
                  <a:srgbClr val="414141"/>
                </a:solidFill>
              </a:defRPr>
            </a:pPr>
            <a:r>
              <a:rPr dirty="0"/>
              <a:t>Business question</a:t>
            </a:r>
          </a:p>
          <a:p>
            <a:pPr algn="ctr" defTabSz="914400">
              <a:defRPr sz="2400">
                <a:solidFill>
                  <a:srgbClr val="414141"/>
                </a:solidFill>
              </a:defRPr>
            </a:pPr>
            <a:r>
              <a:rPr dirty="0"/>
              <a:t>Which factors have an influence on the final grade of the students and how can we maximize it ? </a:t>
            </a:r>
          </a:p>
        </p:txBody>
      </p:sp>
      <p:sp>
        <p:nvSpPr>
          <p:cNvPr id="97" name="Context…"/>
          <p:cNvSpPr txBox="1"/>
          <p:nvPr/>
        </p:nvSpPr>
        <p:spPr>
          <a:xfrm>
            <a:off x="998537" y="6137717"/>
            <a:ext cx="7204076" cy="22724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defTabSz="914400">
              <a:lnSpc>
                <a:spcPct val="250000"/>
              </a:lnSpc>
              <a:defRPr sz="1800" b="1">
                <a:solidFill>
                  <a:srgbClr val="414141"/>
                </a:solidFill>
              </a:defRPr>
            </a:pPr>
            <a:r>
              <a:rPr dirty="0"/>
              <a:t>Context</a:t>
            </a:r>
          </a:p>
          <a:p>
            <a:pPr algn="ctr" defTabSz="914400">
              <a:defRPr sz="2400">
                <a:solidFill>
                  <a:srgbClr val="545454"/>
                </a:solidFill>
              </a:defRPr>
            </a:pPr>
            <a:r>
              <a:rPr lang="en-GB" dirty="0"/>
              <a:t>The Portuguese Ministry of Education has decided to collect students data from 2 Portuguese schools to try to better understand the factors influencing students' final grades in Portugal. </a:t>
            </a:r>
          </a:p>
        </p:txBody>
      </p:sp>
      <p:sp>
        <p:nvSpPr>
          <p:cNvPr id="98" name="Stakeholders…"/>
          <p:cNvSpPr txBox="1"/>
          <p:nvPr/>
        </p:nvSpPr>
        <p:spPr>
          <a:xfrm>
            <a:off x="985837" y="9803938"/>
            <a:ext cx="7272338" cy="29187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defTabSz="914400">
              <a:lnSpc>
                <a:spcPct val="250000"/>
              </a:lnSpc>
              <a:defRPr sz="1800" b="1">
                <a:solidFill>
                  <a:srgbClr val="414141"/>
                </a:solidFill>
              </a:defRPr>
            </a:pPr>
            <a:r>
              <a:rPr dirty="0"/>
              <a:t>Stakeholders</a:t>
            </a:r>
          </a:p>
          <a:p>
            <a:pPr algn="ctr" defTabSz="914400">
              <a:defRPr sz="2400">
                <a:solidFill>
                  <a:srgbClr val="545454"/>
                </a:solidFill>
              </a:defRPr>
            </a:pPr>
            <a:r>
              <a:rPr dirty="0"/>
              <a:t>With the study of this dataset, education professionals and student parents will be able to influence the students results by minimizing factors having a negative impact, and strengthening the ones improving the final grade.</a:t>
            </a:r>
          </a:p>
          <a:p>
            <a:pPr algn="ctr" defTabSz="914400">
              <a:defRPr sz="1800">
                <a:solidFill>
                  <a:srgbClr val="414141"/>
                </a:solidFill>
              </a:defRPr>
            </a:pPr>
            <a:r>
              <a:rPr dirty="0"/>
              <a:t> </a:t>
            </a:r>
          </a:p>
        </p:txBody>
      </p:sp>
      <p:sp>
        <p:nvSpPr>
          <p:cNvPr id="99" name="Methodology…"/>
          <p:cNvSpPr txBox="1"/>
          <p:nvPr/>
        </p:nvSpPr>
        <p:spPr>
          <a:xfrm>
            <a:off x="8607425" y="2308571"/>
            <a:ext cx="7224713" cy="21800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ctr" defTabSz="914400">
              <a:lnSpc>
                <a:spcPct val="250000"/>
              </a:lnSpc>
              <a:defRPr sz="1800" b="1">
                <a:solidFill>
                  <a:srgbClr val="414141"/>
                </a:solidFill>
              </a:defRPr>
            </a:pPr>
            <a:r>
              <a:rPr dirty="0"/>
              <a:t>Methodology</a:t>
            </a:r>
          </a:p>
          <a:p>
            <a:pPr algn="ctr" defTabSz="914400">
              <a:defRPr sz="2200">
                <a:solidFill>
                  <a:srgbClr val="545454"/>
                </a:solidFill>
              </a:defRPr>
            </a:pPr>
            <a:r>
              <a:rPr sz="2400" dirty="0"/>
              <a:t>We will perform multiple linear regressions to determine the influent factors on the student’s final grade.</a:t>
            </a:r>
          </a:p>
          <a:p>
            <a:pPr algn="ctr" defTabSz="914400">
              <a:defRPr sz="1800" b="1">
                <a:solidFill>
                  <a:srgbClr val="414141"/>
                </a:solidFill>
              </a:defRPr>
            </a:pPr>
            <a:endParaRPr dirty="0"/>
          </a:p>
        </p:txBody>
      </p:sp>
      <p:sp>
        <p:nvSpPr>
          <p:cNvPr id="100" name="Data…"/>
          <p:cNvSpPr txBox="1"/>
          <p:nvPr/>
        </p:nvSpPr>
        <p:spPr>
          <a:xfrm>
            <a:off x="8591550" y="4174861"/>
            <a:ext cx="7319963" cy="22724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ctr" defTabSz="914400">
              <a:lnSpc>
                <a:spcPct val="250000"/>
              </a:lnSpc>
              <a:defRPr sz="1800" b="1">
                <a:solidFill>
                  <a:srgbClr val="414141"/>
                </a:solidFill>
              </a:defRPr>
            </a:pPr>
            <a:r>
              <a:rPr dirty="0"/>
              <a:t>Data</a:t>
            </a:r>
          </a:p>
          <a:p>
            <a:pPr algn="ctr" defTabSz="914400">
              <a:defRPr sz="2400">
                <a:solidFill>
                  <a:srgbClr val="545454"/>
                </a:solidFill>
              </a:defRPr>
            </a:pPr>
            <a:r>
              <a:rPr dirty="0"/>
              <a:t>The original </a:t>
            </a:r>
            <a:r>
              <a:rPr lang="it-IT" dirty="0"/>
              <a:t>dataset </a:t>
            </a:r>
            <a:r>
              <a:rPr dirty="0"/>
              <a:t>presents 395 observations of students </a:t>
            </a:r>
            <a:r>
              <a:rPr lang="it-IT" dirty="0"/>
              <a:t>with</a:t>
            </a:r>
            <a:r>
              <a:rPr dirty="0"/>
              <a:t> 33 different attributes, including grades, some of their habits and social-economic situation</a:t>
            </a:r>
            <a:r>
              <a:rPr lang="fr-FR" dirty="0"/>
              <a:t> </a:t>
            </a:r>
            <a:r>
              <a:rPr lang="fr-FR" dirty="0" err="1"/>
              <a:t>characteristics</a:t>
            </a:r>
            <a:r>
              <a:rPr lang="fr-FR" dirty="0"/>
              <a:t>.</a:t>
            </a:r>
          </a:p>
        </p:txBody>
      </p:sp>
      <p:sp>
        <p:nvSpPr>
          <p:cNvPr id="101" name="Intuition -&gt; Hypotheses…"/>
          <p:cNvSpPr txBox="1"/>
          <p:nvPr/>
        </p:nvSpPr>
        <p:spPr>
          <a:xfrm>
            <a:off x="8447088" y="6826234"/>
            <a:ext cx="7288213"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defTabSz="914400">
              <a:defRPr sz="1800" b="1">
                <a:solidFill>
                  <a:srgbClr val="414141"/>
                </a:solidFill>
              </a:defRPr>
            </a:pPr>
            <a:r>
              <a:rPr dirty="0"/>
              <a:t>Intuition -&gt; </a:t>
            </a:r>
            <a:r>
              <a:rPr dirty="0" err="1"/>
              <a:t>Hypoth</a:t>
            </a:r>
            <a:r>
              <a:rPr lang="fr-FR" dirty="0"/>
              <a:t>e</a:t>
            </a:r>
            <a:r>
              <a:rPr dirty="0"/>
              <a:t>s</a:t>
            </a:r>
            <a:r>
              <a:rPr lang="fr-FR" dirty="0"/>
              <a:t>i</a:t>
            </a:r>
            <a:r>
              <a:rPr dirty="0"/>
              <a:t>s</a:t>
            </a:r>
            <a:endParaRPr lang="fr-FR" dirty="0"/>
          </a:p>
          <a:p>
            <a:pPr algn="ctr" defTabSz="914400">
              <a:defRPr sz="1800" b="1">
                <a:solidFill>
                  <a:srgbClr val="414141"/>
                </a:solidFill>
              </a:defRPr>
            </a:pPr>
            <a:endParaRPr lang="fr-FR" dirty="0"/>
          </a:p>
          <a:p>
            <a:pPr algn="ctr" defTabSz="914400">
              <a:defRPr sz="1800" b="1">
                <a:solidFill>
                  <a:srgbClr val="414141"/>
                </a:solidFill>
              </a:defRPr>
            </a:pPr>
            <a:endParaRPr dirty="0"/>
          </a:p>
          <a:p>
            <a:pPr algn="ctr" defTabSz="914400">
              <a:defRPr sz="1800" b="1">
                <a:solidFill>
                  <a:srgbClr val="414141"/>
                </a:solidFill>
              </a:defRPr>
            </a:pPr>
            <a:endParaRPr dirty="0"/>
          </a:p>
        </p:txBody>
      </p:sp>
      <p:sp>
        <p:nvSpPr>
          <p:cNvPr id="102" name="Analysis goals…"/>
          <p:cNvSpPr txBox="1"/>
          <p:nvPr/>
        </p:nvSpPr>
        <p:spPr>
          <a:xfrm>
            <a:off x="8575676" y="10695440"/>
            <a:ext cx="7194550" cy="25494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ctr" defTabSz="914400">
              <a:lnSpc>
                <a:spcPct val="250000"/>
              </a:lnSpc>
              <a:defRPr sz="1800" b="1">
                <a:solidFill>
                  <a:srgbClr val="414141"/>
                </a:solidFill>
              </a:defRPr>
            </a:pPr>
            <a:r>
              <a:rPr dirty="0"/>
              <a:t>Analysis goals</a:t>
            </a:r>
          </a:p>
          <a:p>
            <a:pPr algn="ctr" defTabSz="914400">
              <a:defRPr sz="2400">
                <a:solidFill>
                  <a:srgbClr val="545454"/>
                </a:solidFill>
              </a:defRPr>
            </a:pPr>
            <a:r>
              <a:rPr dirty="0"/>
              <a:t>The purpose of this analysis is to model the attribution of final grades to the students, in order to predict their results or to know what factors could improve </a:t>
            </a:r>
            <a:r>
              <a:rPr lang="it-IT" dirty="0"/>
              <a:t>their final year grade</a:t>
            </a:r>
            <a:r>
              <a:rPr dirty="0"/>
              <a:t>. </a:t>
            </a:r>
          </a:p>
          <a:p>
            <a:pPr algn="ctr" defTabSz="914400">
              <a:defRPr sz="1800" b="1">
                <a:solidFill>
                  <a:srgbClr val="414141"/>
                </a:solidFill>
              </a:defRPr>
            </a:pPr>
            <a:endParaRPr dirty="0"/>
          </a:p>
        </p:txBody>
      </p:sp>
      <p:sp>
        <p:nvSpPr>
          <p:cNvPr id="103" name="Cleaning data…"/>
          <p:cNvSpPr txBox="1"/>
          <p:nvPr/>
        </p:nvSpPr>
        <p:spPr>
          <a:xfrm>
            <a:off x="8516937" y="263805"/>
            <a:ext cx="7224712" cy="19030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ctr" defTabSz="914400">
              <a:lnSpc>
                <a:spcPct val="250000"/>
              </a:lnSpc>
              <a:defRPr sz="1800" b="1">
                <a:solidFill>
                  <a:srgbClr val="414141"/>
                </a:solidFill>
              </a:defRPr>
            </a:pPr>
            <a:r>
              <a:rPr dirty="0"/>
              <a:t>Cleaning data</a:t>
            </a:r>
          </a:p>
          <a:p>
            <a:pPr algn="ctr" defTabSz="914400">
              <a:defRPr sz="2400">
                <a:solidFill>
                  <a:srgbClr val="545454"/>
                </a:solidFill>
              </a:defRPr>
            </a:pPr>
            <a:r>
              <a:rPr dirty="0"/>
              <a:t>There is no missing value in the data set. We have to change the format of some variables as factor to start our study.</a:t>
            </a:r>
          </a:p>
        </p:txBody>
      </p:sp>
      <p:sp>
        <p:nvSpPr>
          <p:cNvPr id="104" name="Findings -&gt; Insights…"/>
          <p:cNvSpPr txBox="1"/>
          <p:nvPr/>
        </p:nvSpPr>
        <p:spPr>
          <a:xfrm>
            <a:off x="16205200" y="449010"/>
            <a:ext cx="7170738" cy="67362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defTabSz="914400">
              <a:lnSpc>
                <a:spcPct val="250000"/>
              </a:lnSpc>
              <a:defRPr sz="1800" b="1">
                <a:solidFill>
                  <a:srgbClr val="414141"/>
                </a:solidFill>
              </a:defRPr>
            </a:pPr>
            <a:r>
              <a:rPr dirty="0"/>
              <a:t>Findings -&gt; Insights</a:t>
            </a:r>
          </a:p>
          <a:p>
            <a:pPr defTabSz="914400">
              <a:lnSpc>
                <a:spcPct val="107000"/>
              </a:lnSpc>
              <a:spcBef>
                <a:spcPts val="800"/>
              </a:spcBef>
              <a:defRPr sz="2400">
                <a:solidFill>
                  <a:srgbClr val="545454"/>
                </a:solidFill>
              </a:defRPr>
            </a:pPr>
            <a:r>
              <a:rPr dirty="0"/>
              <a:t>We removed every attribute that was not relevant in the prediction of the final grade. </a:t>
            </a:r>
          </a:p>
          <a:p>
            <a:pPr defTabSz="914400">
              <a:lnSpc>
                <a:spcPct val="107000"/>
              </a:lnSpc>
              <a:spcBef>
                <a:spcPts val="800"/>
              </a:spcBef>
              <a:defRPr sz="2400">
                <a:solidFill>
                  <a:srgbClr val="545454"/>
                </a:solidFill>
              </a:defRPr>
            </a:pPr>
            <a:r>
              <a:rPr dirty="0"/>
              <a:t>We are left with 5 different variables, </a:t>
            </a:r>
          </a:p>
          <a:p>
            <a:pPr defTabSz="914400">
              <a:lnSpc>
                <a:spcPct val="107000"/>
              </a:lnSpc>
              <a:spcBef>
                <a:spcPts val="800"/>
              </a:spcBef>
              <a:defRPr sz="2400">
                <a:solidFill>
                  <a:srgbClr val="545454"/>
                </a:solidFill>
              </a:defRPr>
            </a:pPr>
            <a:r>
              <a:rPr dirty="0"/>
              <a:t>2 with a positive correlation to the final grade: </a:t>
            </a:r>
          </a:p>
          <a:p>
            <a:pPr defTabSz="914400">
              <a:lnSpc>
                <a:spcPct val="107000"/>
              </a:lnSpc>
              <a:buSzPct val="100000"/>
              <a:buChar char="▪"/>
              <a:defRPr sz="2400">
                <a:solidFill>
                  <a:srgbClr val="545454"/>
                </a:solidFill>
              </a:defRPr>
            </a:pPr>
            <a:r>
              <a:rPr dirty="0"/>
              <a:t>The student gender if it is male </a:t>
            </a:r>
          </a:p>
          <a:p>
            <a:pPr defTabSz="914400">
              <a:lnSpc>
                <a:spcPct val="107000"/>
              </a:lnSpc>
              <a:spcBef>
                <a:spcPts val="800"/>
              </a:spcBef>
              <a:buSzPct val="100000"/>
              <a:buChar char="▪"/>
              <a:defRPr sz="2400">
                <a:solidFill>
                  <a:srgbClr val="545454"/>
                </a:solidFill>
              </a:defRPr>
            </a:pPr>
            <a:r>
              <a:rPr dirty="0"/>
              <a:t>The mother’s level of education</a:t>
            </a:r>
          </a:p>
          <a:p>
            <a:pPr defTabSz="914400">
              <a:lnSpc>
                <a:spcPct val="107000"/>
              </a:lnSpc>
              <a:spcBef>
                <a:spcPts val="800"/>
              </a:spcBef>
              <a:defRPr sz="2400">
                <a:solidFill>
                  <a:srgbClr val="545454"/>
                </a:solidFill>
              </a:defRPr>
            </a:pPr>
            <a:endParaRPr dirty="0"/>
          </a:p>
          <a:p>
            <a:pPr defTabSz="914400">
              <a:lnSpc>
                <a:spcPct val="107000"/>
              </a:lnSpc>
              <a:spcBef>
                <a:spcPts val="800"/>
              </a:spcBef>
              <a:defRPr sz="2400">
                <a:solidFill>
                  <a:srgbClr val="545454"/>
                </a:solidFill>
              </a:defRPr>
            </a:pPr>
            <a:r>
              <a:rPr dirty="0"/>
              <a:t>3 with a negative correlation:</a:t>
            </a:r>
          </a:p>
          <a:p>
            <a:pPr defTabSz="914400">
              <a:lnSpc>
                <a:spcPct val="107000"/>
              </a:lnSpc>
              <a:buSzPct val="100000"/>
              <a:buChar char="▪"/>
              <a:defRPr sz="2400">
                <a:solidFill>
                  <a:srgbClr val="545454"/>
                </a:solidFill>
              </a:defRPr>
            </a:pPr>
            <a:r>
              <a:rPr dirty="0"/>
              <a:t>The number of past class failures</a:t>
            </a:r>
          </a:p>
          <a:p>
            <a:pPr defTabSz="914400">
              <a:lnSpc>
                <a:spcPct val="107000"/>
              </a:lnSpc>
              <a:buSzPct val="100000"/>
              <a:buChar char="▪"/>
              <a:defRPr sz="2400">
                <a:solidFill>
                  <a:srgbClr val="545454"/>
                </a:solidFill>
              </a:defRPr>
            </a:pPr>
            <a:r>
              <a:rPr dirty="0"/>
              <a:t>If the student is in a romantic relationship</a:t>
            </a:r>
          </a:p>
          <a:p>
            <a:pPr defTabSz="914400">
              <a:lnSpc>
                <a:spcPct val="107000"/>
              </a:lnSpc>
              <a:spcBef>
                <a:spcPts val="800"/>
              </a:spcBef>
              <a:buSzPct val="100000"/>
              <a:buChar char="▪"/>
              <a:defRPr sz="2400">
                <a:solidFill>
                  <a:srgbClr val="545454"/>
                </a:solidFill>
              </a:defRPr>
            </a:pPr>
            <a:r>
              <a:rPr dirty="0"/>
              <a:t>If the student goes out with friends</a:t>
            </a:r>
          </a:p>
          <a:p>
            <a:pPr defTabSz="914400">
              <a:lnSpc>
                <a:spcPct val="107000"/>
              </a:lnSpc>
              <a:spcBef>
                <a:spcPts val="800"/>
              </a:spcBef>
              <a:defRPr sz="2400">
                <a:solidFill>
                  <a:srgbClr val="545454"/>
                </a:solidFill>
              </a:defRPr>
            </a:pPr>
            <a:r>
              <a:rPr dirty="0"/>
              <a:t>Those 5 variables explain 1</a:t>
            </a:r>
            <a:r>
              <a:rPr lang="fr-FR" dirty="0"/>
              <a:t>7</a:t>
            </a:r>
            <a:r>
              <a:rPr dirty="0"/>
              <a:t>,</a:t>
            </a:r>
            <a:r>
              <a:rPr lang="fr-FR" dirty="0"/>
              <a:t>02</a:t>
            </a:r>
            <a:r>
              <a:rPr dirty="0"/>
              <a:t>% of our prediction model, in a confidence interval of 95%.</a:t>
            </a:r>
          </a:p>
        </p:txBody>
      </p:sp>
      <p:sp>
        <p:nvSpPr>
          <p:cNvPr id="105" name="Recommendations…"/>
          <p:cNvSpPr txBox="1"/>
          <p:nvPr/>
        </p:nvSpPr>
        <p:spPr>
          <a:xfrm>
            <a:off x="16224250" y="8313418"/>
            <a:ext cx="7170738" cy="4550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defTabSz="914400">
              <a:lnSpc>
                <a:spcPct val="250000"/>
              </a:lnSpc>
              <a:defRPr sz="1800" b="1">
                <a:solidFill>
                  <a:srgbClr val="414141"/>
                </a:solidFill>
              </a:defRPr>
            </a:pPr>
            <a:r>
              <a:rPr dirty="0"/>
              <a:t>Recommendations</a:t>
            </a:r>
          </a:p>
          <a:p>
            <a:pPr defTabSz="914400">
              <a:lnSpc>
                <a:spcPct val="107000"/>
              </a:lnSpc>
              <a:spcBef>
                <a:spcPts val="800"/>
              </a:spcBef>
              <a:defRPr sz="2400">
                <a:solidFill>
                  <a:srgbClr val="545454"/>
                </a:solidFill>
              </a:defRPr>
            </a:pPr>
            <a:r>
              <a:rPr dirty="0"/>
              <a:t>The education professionals should look into the gender gap in the final grades (10,91/20 on average for male and 9,97/20 for female students) to ensure equality at school.</a:t>
            </a:r>
          </a:p>
          <a:p>
            <a:pPr defTabSz="914400">
              <a:lnSpc>
                <a:spcPct val="107000"/>
              </a:lnSpc>
              <a:spcBef>
                <a:spcPts val="800"/>
              </a:spcBef>
              <a:defRPr sz="2400">
                <a:solidFill>
                  <a:srgbClr val="545454"/>
                </a:solidFill>
              </a:defRPr>
            </a:pPr>
            <a:r>
              <a:rPr dirty="0"/>
              <a:t>They could also prevent the negative correlation of the social life of the students on its results (having a romantic relationship or going out with friends) by giving insights on how to combine studies and personal life.</a:t>
            </a:r>
            <a:endParaRPr lang="fr-FR" dirty="0"/>
          </a:p>
        </p:txBody>
      </p:sp>
      <p:sp>
        <p:nvSpPr>
          <p:cNvPr id="106" name="Ligne"/>
          <p:cNvSpPr/>
          <p:nvPr/>
        </p:nvSpPr>
        <p:spPr>
          <a:xfrm>
            <a:off x="955675" y="2754312"/>
            <a:ext cx="7275513" cy="1"/>
          </a:xfrm>
          <a:prstGeom prst="line">
            <a:avLst/>
          </a:prstGeom>
          <a:ln w="19050">
            <a:solidFill>
              <a:srgbClr val="D5D3CD"/>
            </a:solidFill>
            <a:miter lim="400000"/>
          </a:ln>
        </p:spPr>
        <p:txBody>
          <a:bodyPr lIns="45719" rIns="45719"/>
          <a:lstStyle/>
          <a:p>
            <a:pPr>
              <a:defRPr>
                <a:solidFill>
                  <a:srgbClr val="414141"/>
                </a:solidFill>
              </a:defRPr>
            </a:pPr>
            <a:endParaRPr/>
          </a:p>
        </p:txBody>
      </p:sp>
      <p:sp>
        <p:nvSpPr>
          <p:cNvPr id="107" name="Ligne"/>
          <p:cNvSpPr/>
          <p:nvPr/>
        </p:nvSpPr>
        <p:spPr>
          <a:xfrm>
            <a:off x="955675" y="809625"/>
            <a:ext cx="7275513" cy="0"/>
          </a:xfrm>
          <a:prstGeom prst="line">
            <a:avLst/>
          </a:prstGeom>
          <a:ln w="19050">
            <a:solidFill>
              <a:srgbClr val="D5D3CD"/>
            </a:solidFill>
            <a:miter lim="400000"/>
          </a:ln>
        </p:spPr>
        <p:txBody>
          <a:bodyPr lIns="45719" rIns="45719"/>
          <a:lstStyle/>
          <a:p>
            <a:pPr>
              <a:defRPr>
                <a:solidFill>
                  <a:srgbClr val="414141"/>
                </a:solidFill>
              </a:defRPr>
            </a:pPr>
            <a:endParaRPr/>
          </a:p>
        </p:txBody>
      </p:sp>
      <p:pic>
        <p:nvPicPr>
          <p:cNvPr id="108" name="Une image contenant flècheDescription générée automatiquement" descr="Une image contenant flècheDescription générée automatiquement"/>
          <p:cNvPicPr>
            <a:picLocks noChangeAspect="1"/>
          </p:cNvPicPr>
          <p:nvPr/>
        </p:nvPicPr>
        <p:blipFill>
          <a:blip r:embed="rId2"/>
          <a:stretch>
            <a:fillRect/>
          </a:stretch>
        </p:blipFill>
        <p:spPr>
          <a:xfrm>
            <a:off x="8274050" y="11845925"/>
            <a:ext cx="306388" cy="382588"/>
          </a:xfrm>
          <a:prstGeom prst="rect">
            <a:avLst/>
          </a:prstGeom>
          <a:ln w="12700">
            <a:miter lim="400000"/>
          </a:ln>
        </p:spPr>
      </p:pic>
      <p:pic>
        <p:nvPicPr>
          <p:cNvPr id="109" name="Une image contenant flècheDescription générée automatiquement" descr="Une image contenant flècheDescription générée automatiquement"/>
          <p:cNvPicPr>
            <a:picLocks noChangeAspect="1"/>
          </p:cNvPicPr>
          <p:nvPr/>
        </p:nvPicPr>
        <p:blipFill>
          <a:blip r:embed="rId3"/>
          <a:stretch>
            <a:fillRect/>
          </a:stretch>
        </p:blipFill>
        <p:spPr>
          <a:xfrm rot="10800000">
            <a:off x="19538950" y="7576120"/>
            <a:ext cx="395288" cy="289942"/>
          </a:xfrm>
          <a:prstGeom prst="rect">
            <a:avLst/>
          </a:prstGeom>
          <a:ln w="12700">
            <a:miter lim="400000"/>
          </a:ln>
        </p:spPr>
      </p:pic>
      <p:pic>
        <p:nvPicPr>
          <p:cNvPr id="110" name="Une image contenant flècheDescription générée automatiquement" descr="Une image contenant flècheDescription générée automatiquement"/>
          <p:cNvPicPr>
            <a:picLocks noChangeAspect="1"/>
          </p:cNvPicPr>
          <p:nvPr/>
        </p:nvPicPr>
        <p:blipFill>
          <a:blip r:embed="rId4"/>
          <a:stretch>
            <a:fillRect/>
          </a:stretch>
        </p:blipFill>
        <p:spPr>
          <a:xfrm rot="10800000">
            <a:off x="11895135" y="10391775"/>
            <a:ext cx="368301" cy="254000"/>
          </a:xfrm>
          <a:prstGeom prst="rect">
            <a:avLst/>
          </a:prstGeom>
          <a:ln w="12700">
            <a:miter lim="400000"/>
          </a:ln>
        </p:spPr>
      </p:pic>
      <p:pic>
        <p:nvPicPr>
          <p:cNvPr id="111" name="Une image contenant flècheDescription générée automatiquement" descr="Une image contenant flècheDescription générée automatiquement"/>
          <p:cNvPicPr>
            <a:picLocks noChangeAspect="1"/>
          </p:cNvPicPr>
          <p:nvPr/>
        </p:nvPicPr>
        <p:blipFill>
          <a:blip r:embed="rId5"/>
          <a:stretch>
            <a:fillRect/>
          </a:stretch>
        </p:blipFill>
        <p:spPr>
          <a:xfrm>
            <a:off x="4440237" y="5367337"/>
            <a:ext cx="395288" cy="319088"/>
          </a:xfrm>
          <a:prstGeom prst="rect">
            <a:avLst/>
          </a:prstGeom>
          <a:ln w="12700">
            <a:miter lim="400000"/>
          </a:ln>
        </p:spPr>
      </p:pic>
      <p:pic>
        <p:nvPicPr>
          <p:cNvPr id="112" name="Une image contenant flècheDescription générée automatiquement" descr="Une image contenant flècheDescription générée automatiquement"/>
          <p:cNvPicPr>
            <a:picLocks noChangeAspect="1"/>
          </p:cNvPicPr>
          <p:nvPr/>
        </p:nvPicPr>
        <p:blipFill>
          <a:blip r:embed="rId2"/>
          <a:stretch>
            <a:fillRect/>
          </a:stretch>
        </p:blipFill>
        <p:spPr>
          <a:xfrm>
            <a:off x="15792450" y="1169987"/>
            <a:ext cx="306388" cy="381001"/>
          </a:xfrm>
          <a:prstGeom prst="rect">
            <a:avLst/>
          </a:prstGeom>
          <a:ln w="12700">
            <a:miter lim="400000"/>
          </a:ln>
        </p:spPr>
      </p:pic>
      <p:graphicFrame>
        <p:nvGraphicFramePr>
          <p:cNvPr id="3" name="Tableau 2">
            <a:extLst>
              <a:ext uri="{FF2B5EF4-FFF2-40B4-BE49-F238E27FC236}">
                <a16:creationId xmlns:a16="http://schemas.microsoft.com/office/drawing/2014/main" id="{BD314F0E-F116-401D-9DFF-9314E6CA197F}"/>
              </a:ext>
            </a:extLst>
          </p:cNvPr>
          <p:cNvGraphicFramePr/>
          <p:nvPr>
            <p:extLst>
              <p:ext uri="{D42A27DB-BD31-4B8C-83A1-F6EECF244321}">
                <p14:modId xmlns:p14="http://schemas.microsoft.com/office/powerpoint/2010/main" val="1728843375"/>
              </p:ext>
            </p:extLst>
          </p:nvPr>
        </p:nvGraphicFramePr>
        <p:xfrm>
          <a:off x="8928894" y="8239301"/>
          <a:ext cx="6592890" cy="1842313"/>
        </p:xfrm>
        <a:graphic>
          <a:graphicData uri="http://schemas.openxmlformats.org/drawingml/2006/table">
            <a:tbl>
              <a:tblPr firstRow="1" firstCol="1" bandRow="1">
                <a:tableStyleId>{5940675A-B579-460E-94D1-54222C63F5DA}</a:tableStyleId>
              </a:tblPr>
              <a:tblGrid>
                <a:gridCol w="2197630">
                  <a:extLst>
                    <a:ext uri="{9D8B030D-6E8A-4147-A177-3AD203B41FA5}">
                      <a16:colId xmlns:a16="http://schemas.microsoft.com/office/drawing/2014/main" val="224215202"/>
                    </a:ext>
                  </a:extLst>
                </a:gridCol>
                <a:gridCol w="2044172">
                  <a:extLst>
                    <a:ext uri="{9D8B030D-6E8A-4147-A177-3AD203B41FA5}">
                      <a16:colId xmlns:a16="http://schemas.microsoft.com/office/drawing/2014/main" val="2200059727"/>
                    </a:ext>
                  </a:extLst>
                </a:gridCol>
                <a:gridCol w="2351088">
                  <a:extLst>
                    <a:ext uri="{9D8B030D-6E8A-4147-A177-3AD203B41FA5}">
                      <a16:colId xmlns:a16="http://schemas.microsoft.com/office/drawing/2014/main" val="1895807007"/>
                    </a:ext>
                  </a:extLst>
                </a:gridCol>
              </a:tblGrid>
              <a:tr h="337304">
                <a:tc>
                  <a:txBody>
                    <a:bodyPr/>
                    <a:lstStyle/>
                    <a:p>
                      <a:pPr algn="ctr" fontAlgn="t">
                        <a:lnSpc>
                          <a:spcPct val="107000"/>
                        </a:lnSpc>
                        <a:spcBef>
                          <a:spcPts val="0"/>
                        </a:spcBef>
                        <a:spcAft>
                          <a:spcPts val="800"/>
                        </a:spcAft>
                      </a:pPr>
                      <a:r>
                        <a:rPr lang="en-US" sz="1400" u="none" strike="noStrike" dirty="0">
                          <a:solidFill>
                            <a:srgbClr val="414141"/>
                          </a:solidFill>
                          <a:effectLst/>
                          <a:latin typeface="Palatino"/>
                        </a:rPr>
                        <a:t>Positive Impact</a:t>
                      </a:r>
                      <a:endParaRPr lang="en-US" sz="1400" b="0" i="0" u="none" strike="noStrike" dirty="0">
                        <a:solidFill>
                          <a:srgbClr val="414141"/>
                        </a:solidFill>
                        <a:effectLst/>
                        <a:latin typeface="Palatino"/>
                      </a:endParaRPr>
                    </a:p>
                  </a:txBody>
                  <a:tcPr marL="68580" marR="68580" marT="6350" marB="0">
                    <a:noFill/>
                  </a:tcPr>
                </a:tc>
                <a:tc>
                  <a:txBody>
                    <a:bodyPr/>
                    <a:lstStyle/>
                    <a:p>
                      <a:pPr algn="ctr" fontAlgn="t">
                        <a:lnSpc>
                          <a:spcPct val="107000"/>
                        </a:lnSpc>
                        <a:spcBef>
                          <a:spcPts val="0"/>
                        </a:spcBef>
                        <a:spcAft>
                          <a:spcPts val="800"/>
                        </a:spcAft>
                      </a:pPr>
                      <a:r>
                        <a:rPr lang="en-US" sz="1400" u="none" strike="noStrike" dirty="0">
                          <a:solidFill>
                            <a:srgbClr val="414141"/>
                          </a:solidFill>
                          <a:effectLst/>
                          <a:latin typeface="Palatino"/>
                        </a:rPr>
                        <a:t>No Significant Impact</a:t>
                      </a:r>
                      <a:endParaRPr lang="en-US" sz="1400" b="0" i="0" u="none" strike="noStrike" dirty="0">
                        <a:solidFill>
                          <a:srgbClr val="414141"/>
                        </a:solidFill>
                        <a:effectLst/>
                        <a:latin typeface="Palatino"/>
                      </a:endParaRPr>
                    </a:p>
                  </a:txBody>
                  <a:tcPr marL="68580" marR="68580" marT="6350" marB="0">
                    <a:noFill/>
                  </a:tcPr>
                </a:tc>
                <a:tc>
                  <a:txBody>
                    <a:bodyPr/>
                    <a:lstStyle/>
                    <a:p>
                      <a:pPr algn="ctr" fontAlgn="t">
                        <a:lnSpc>
                          <a:spcPct val="107000"/>
                        </a:lnSpc>
                        <a:spcBef>
                          <a:spcPts val="0"/>
                        </a:spcBef>
                        <a:spcAft>
                          <a:spcPts val="800"/>
                        </a:spcAft>
                      </a:pPr>
                      <a:r>
                        <a:rPr lang="en-US" sz="1400" u="none" strike="noStrike">
                          <a:solidFill>
                            <a:srgbClr val="414141"/>
                          </a:solidFill>
                          <a:effectLst/>
                          <a:latin typeface="Palatino"/>
                        </a:rPr>
                        <a:t>Negative Impact</a:t>
                      </a:r>
                      <a:endParaRPr lang="en-US" sz="1400" b="0" i="0" u="none" strike="noStrike">
                        <a:solidFill>
                          <a:srgbClr val="414141"/>
                        </a:solidFill>
                        <a:effectLst/>
                        <a:latin typeface="Palatino"/>
                      </a:endParaRPr>
                    </a:p>
                  </a:txBody>
                  <a:tcPr marL="68580" marR="68580" marT="6350" marB="0">
                    <a:noFill/>
                  </a:tcPr>
                </a:tc>
                <a:extLst>
                  <a:ext uri="{0D108BD9-81ED-4DB2-BD59-A6C34878D82A}">
                    <a16:rowId xmlns:a16="http://schemas.microsoft.com/office/drawing/2014/main" val="3931012187"/>
                  </a:ext>
                </a:extLst>
              </a:tr>
              <a:tr h="1505009">
                <a:tc>
                  <a:txBody>
                    <a:bodyPr/>
                    <a:lstStyle/>
                    <a:p>
                      <a:pPr algn="l" fontAlgn="t">
                        <a:lnSpc>
                          <a:spcPct val="107000"/>
                        </a:lnSpc>
                        <a:spcBef>
                          <a:spcPts val="0"/>
                        </a:spcBef>
                        <a:spcAft>
                          <a:spcPts val="800"/>
                        </a:spcAft>
                      </a:pPr>
                      <a:r>
                        <a:rPr lang="en-US" sz="1400" b="0" u="none" strike="noStrike" dirty="0" err="1">
                          <a:solidFill>
                            <a:srgbClr val="414141"/>
                          </a:solidFill>
                          <a:effectLst/>
                          <a:latin typeface="Palatino"/>
                        </a:rPr>
                        <a:t>Medu</a:t>
                      </a:r>
                      <a:r>
                        <a:rPr lang="en-US" sz="1400" b="0" u="none" strike="noStrike" dirty="0">
                          <a:solidFill>
                            <a:srgbClr val="414141"/>
                          </a:solidFill>
                          <a:effectLst/>
                          <a:latin typeface="Palatino"/>
                        </a:rPr>
                        <a:t>, </a:t>
                      </a:r>
                      <a:r>
                        <a:rPr lang="en-US" sz="1400" b="0" u="none" strike="noStrike" dirty="0" err="1">
                          <a:solidFill>
                            <a:srgbClr val="414141"/>
                          </a:solidFill>
                          <a:effectLst/>
                          <a:latin typeface="Palatino"/>
                        </a:rPr>
                        <a:t>Fedu</a:t>
                      </a:r>
                      <a:r>
                        <a:rPr lang="en-US" sz="1400" b="0" u="none" strike="noStrike" dirty="0">
                          <a:solidFill>
                            <a:srgbClr val="414141"/>
                          </a:solidFill>
                          <a:effectLst/>
                          <a:latin typeface="Palatino"/>
                        </a:rPr>
                        <a:t>, </a:t>
                      </a:r>
                      <a:r>
                        <a:rPr lang="en-US" sz="1400" b="0" u="none" strike="noStrike" dirty="0" err="1">
                          <a:solidFill>
                            <a:srgbClr val="414141"/>
                          </a:solidFill>
                          <a:effectLst/>
                          <a:latin typeface="Palatino"/>
                        </a:rPr>
                        <a:t>studytime</a:t>
                      </a:r>
                      <a:r>
                        <a:rPr lang="en-US" sz="1400" b="0" u="none" strike="noStrike" dirty="0">
                          <a:solidFill>
                            <a:srgbClr val="414141"/>
                          </a:solidFill>
                          <a:effectLst/>
                          <a:latin typeface="Palatino"/>
                        </a:rPr>
                        <a:t>, </a:t>
                      </a:r>
                      <a:r>
                        <a:rPr lang="en-US" sz="1400" b="0" u="none" strike="noStrike" dirty="0" err="1">
                          <a:solidFill>
                            <a:srgbClr val="414141"/>
                          </a:solidFill>
                          <a:effectLst/>
                          <a:latin typeface="Palatino"/>
                        </a:rPr>
                        <a:t>schoolsup</a:t>
                      </a:r>
                      <a:r>
                        <a:rPr lang="en-US" sz="1400" b="0" u="none" strike="noStrike" dirty="0">
                          <a:solidFill>
                            <a:srgbClr val="414141"/>
                          </a:solidFill>
                          <a:effectLst/>
                          <a:latin typeface="Palatino"/>
                        </a:rPr>
                        <a:t>, </a:t>
                      </a:r>
                      <a:r>
                        <a:rPr lang="en-US" sz="1400" b="0" u="none" strike="noStrike" dirty="0" err="1">
                          <a:solidFill>
                            <a:srgbClr val="414141"/>
                          </a:solidFill>
                          <a:effectLst/>
                          <a:latin typeface="Palatino"/>
                        </a:rPr>
                        <a:t>famsup</a:t>
                      </a:r>
                      <a:r>
                        <a:rPr lang="en-US" sz="1400" b="0" u="none" strike="noStrike" dirty="0">
                          <a:solidFill>
                            <a:srgbClr val="414141"/>
                          </a:solidFill>
                          <a:effectLst/>
                          <a:latin typeface="Palatino"/>
                        </a:rPr>
                        <a:t>, paid, higher, internet, health </a:t>
                      </a:r>
                      <a:endParaRPr lang="en-US" sz="1400" b="0" i="0" u="none" strike="noStrike" dirty="0">
                        <a:solidFill>
                          <a:srgbClr val="414141"/>
                        </a:solidFill>
                        <a:effectLst/>
                        <a:latin typeface="Palatino"/>
                      </a:endParaRPr>
                    </a:p>
                  </a:txBody>
                  <a:tcPr marL="68580" marR="68580" marT="6350" marB="0">
                    <a:noFill/>
                  </a:tcPr>
                </a:tc>
                <a:tc>
                  <a:txBody>
                    <a:bodyPr/>
                    <a:lstStyle/>
                    <a:p>
                      <a:pPr algn="l" fontAlgn="t">
                        <a:lnSpc>
                          <a:spcPct val="107000"/>
                        </a:lnSpc>
                        <a:spcBef>
                          <a:spcPts val="0"/>
                        </a:spcBef>
                        <a:spcAft>
                          <a:spcPts val="800"/>
                        </a:spcAft>
                      </a:pPr>
                      <a:r>
                        <a:rPr lang="en-US" sz="1400" b="0" u="none" strike="noStrike" dirty="0">
                          <a:solidFill>
                            <a:srgbClr val="414141"/>
                          </a:solidFill>
                          <a:effectLst/>
                          <a:latin typeface="Palatino"/>
                        </a:rPr>
                        <a:t>School, sex, age, </a:t>
                      </a:r>
                      <a:r>
                        <a:rPr lang="en-US" sz="1400" b="0" u="none" strike="noStrike" dirty="0" err="1">
                          <a:solidFill>
                            <a:srgbClr val="414141"/>
                          </a:solidFill>
                          <a:effectLst/>
                          <a:latin typeface="Palatino"/>
                        </a:rPr>
                        <a:t>famsize</a:t>
                      </a:r>
                      <a:r>
                        <a:rPr lang="en-US" sz="1400" b="0" u="none" strike="noStrike" dirty="0">
                          <a:solidFill>
                            <a:srgbClr val="414141"/>
                          </a:solidFill>
                          <a:effectLst/>
                          <a:latin typeface="Palatino"/>
                        </a:rPr>
                        <a:t>, </a:t>
                      </a:r>
                      <a:r>
                        <a:rPr lang="en-US" sz="1400" b="0" u="none" strike="noStrike" dirty="0" err="1">
                          <a:solidFill>
                            <a:srgbClr val="414141"/>
                          </a:solidFill>
                          <a:effectLst/>
                          <a:latin typeface="Palatino"/>
                        </a:rPr>
                        <a:t>Pstatus</a:t>
                      </a:r>
                      <a:r>
                        <a:rPr lang="en-US" sz="1400" b="0" u="none" strike="noStrike" dirty="0">
                          <a:solidFill>
                            <a:srgbClr val="414141"/>
                          </a:solidFill>
                          <a:effectLst/>
                          <a:latin typeface="Palatino"/>
                        </a:rPr>
                        <a:t>, </a:t>
                      </a:r>
                      <a:r>
                        <a:rPr lang="en-US" sz="1400" b="0" u="none" strike="noStrike" dirty="0" err="1">
                          <a:solidFill>
                            <a:srgbClr val="414141"/>
                          </a:solidFill>
                          <a:effectLst/>
                          <a:latin typeface="Palatino"/>
                        </a:rPr>
                        <a:t>Mjob</a:t>
                      </a:r>
                      <a:r>
                        <a:rPr lang="en-US" sz="1400" b="0" u="none" strike="noStrike" dirty="0">
                          <a:solidFill>
                            <a:srgbClr val="414141"/>
                          </a:solidFill>
                          <a:effectLst/>
                          <a:latin typeface="Palatino"/>
                        </a:rPr>
                        <a:t>, </a:t>
                      </a:r>
                      <a:r>
                        <a:rPr lang="en-US" sz="1400" b="0" u="none" strike="noStrike" dirty="0" err="1">
                          <a:solidFill>
                            <a:srgbClr val="414141"/>
                          </a:solidFill>
                          <a:effectLst/>
                          <a:latin typeface="Palatino"/>
                        </a:rPr>
                        <a:t>Fjob</a:t>
                      </a:r>
                      <a:r>
                        <a:rPr lang="en-US" sz="1400" b="0" u="none" strike="noStrike" dirty="0">
                          <a:solidFill>
                            <a:srgbClr val="414141"/>
                          </a:solidFill>
                          <a:effectLst/>
                          <a:latin typeface="Palatino"/>
                        </a:rPr>
                        <a:t>, reason, guardian, activities, </a:t>
                      </a:r>
                      <a:r>
                        <a:rPr lang="en-US" sz="1400" b="0" u="none" strike="noStrike" dirty="0" err="1">
                          <a:solidFill>
                            <a:srgbClr val="414141"/>
                          </a:solidFill>
                          <a:effectLst/>
                          <a:latin typeface="Palatino"/>
                        </a:rPr>
                        <a:t>nursery,romantic</a:t>
                      </a:r>
                      <a:r>
                        <a:rPr lang="en-US" sz="1400" b="0" u="none" strike="noStrike" dirty="0">
                          <a:solidFill>
                            <a:srgbClr val="414141"/>
                          </a:solidFill>
                          <a:effectLst/>
                          <a:latin typeface="Palatino"/>
                        </a:rPr>
                        <a:t>, </a:t>
                      </a:r>
                      <a:r>
                        <a:rPr lang="en-US" sz="1400" b="0" u="none" strike="noStrike" dirty="0" err="1">
                          <a:solidFill>
                            <a:srgbClr val="414141"/>
                          </a:solidFill>
                          <a:effectLst/>
                          <a:latin typeface="Palatino"/>
                        </a:rPr>
                        <a:t>famrel</a:t>
                      </a:r>
                      <a:r>
                        <a:rPr lang="en-US" sz="1400" b="0" u="none" strike="noStrike" dirty="0">
                          <a:solidFill>
                            <a:srgbClr val="414141"/>
                          </a:solidFill>
                          <a:effectLst/>
                          <a:latin typeface="Palatino"/>
                        </a:rPr>
                        <a:t>, </a:t>
                      </a:r>
                      <a:r>
                        <a:rPr lang="en-US" sz="1400" b="0" u="none" strike="noStrike" dirty="0" err="1">
                          <a:solidFill>
                            <a:srgbClr val="414141"/>
                          </a:solidFill>
                          <a:effectLst/>
                          <a:latin typeface="Palatino"/>
                        </a:rPr>
                        <a:t>freetime</a:t>
                      </a:r>
                      <a:endParaRPr lang="en-US" sz="1400" b="0" i="0" u="none" strike="noStrike" dirty="0">
                        <a:solidFill>
                          <a:srgbClr val="414141"/>
                        </a:solidFill>
                        <a:effectLst/>
                        <a:latin typeface="Palatino"/>
                      </a:endParaRPr>
                    </a:p>
                  </a:txBody>
                  <a:tcPr marL="68580" marR="68580" marT="6350" marB="0">
                    <a:noFill/>
                  </a:tcPr>
                </a:tc>
                <a:tc>
                  <a:txBody>
                    <a:bodyPr/>
                    <a:lstStyle/>
                    <a:p>
                      <a:pPr algn="l" fontAlgn="t">
                        <a:lnSpc>
                          <a:spcPct val="107000"/>
                        </a:lnSpc>
                        <a:spcBef>
                          <a:spcPts val="0"/>
                        </a:spcBef>
                        <a:spcAft>
                          <a:spcPts val="800"/>
                        </a:spcAft>
                      </a:pPr>
                      <a:r>
                        <a:rPr lang="en-US" sz="1400" u="none" strike="noStrike" dirty="0" err="1">
                          <a:solidFill>
                            <a:srgbClr val="414141"/>
                          </a:solidFill>
                          <a:effectLst/>
                          <a:latin typeface="Palatino"/>
                        </a:rPr>
                        <a:t>Traveltime</a:t>
                      </a:r>
                      <a:r>
                        <a:rPr lang="en-US" sz="1400" u="none" strike="noStrike" dirty="0">
                          <a:solidFill>
                            <a:srgbClr val="414141"/>
                          </a:solidFill>
                          <a:effectLst/>
                          <a:latin typeface="Palatino"/>
                        </a:rPr>
                        <a:t>, failures, gout, </a:t>
                      </a:r>
                      <a:r>
                        <a:rPr lang="en-US" sz="1400" u="none" strike="noStrike" dirty="0" err="1">
                          <a:solidFill>
                            <a:srgbClr val="414141"/>
                          </a:solidFill>
                          <a:effectLst/>
                          <a:latin typeface="Palatino"/>
                        </a:rPr>
                        <a:t>Dalc</a:t>
                      </a:r>
                      <a:r>
                        <a:rPr lang="en-US" sz="1400" u="none" strike="noStrike" dirty="0">
                          <a:solidFill>
                            <a:srgbClr val="414141"/>
                          </a:solidFill>
                          <a:effectLst/>
                          <a:latin typeface="Palatino"/>
                        </a:rPr>
                        <a:t>, </a:t>
                      </a:r>
                      <a:r>
                        <a:rPr lang="en-US" sz="1400" u="none" strike="noStrike" dirty="0" err="1">
                          <a:solidFill>
                            <a:srgbClr val="414141"/>
                          </a:solidFill>
                          <a:effectLst/>
                          <a:latin typeface="Palatino"/>
                        </a:rPr>
                        <a:t>Walc</a:t>
                      </a:r>
                      <a:r>
                        <a:rPr lang="en-US" sz="1400" u="none" strike="noStrike" dirty="0">
                          <a:solidFill>
                            <a:srgbClr val="414141"/>
                          </a:solidFill>
                          <a:effectLst/>
                          <a:latin typeface="Palatino"/>
                        </a:rPr>
                        <a:t>, absences</a:t>
                      </a:r>
                      <a:endParaRPr lang="en-US" sz="1400" b="0" i="0" u="none" strike="noStrike" dirty="0">
                        <a:solidFill>
                          <a:srgbClr val="414141"/>
                        </a:solidFill>
                        <a:effectLst/>
                        <a:latin typeface="Palatino"/>
                      </a:endParaRPr>
                    </a:p>
                  </a:txBody>
                  <a:tcPr marL="68580" marR="68580" marT="6350" marB="0">
                    <a:noFill/>
                  </a:tcPr>
                </a:tc>
                <a:extLst>
                  <a:ext uri="{0D108BD9-81ED-4DB2-BD59-A6C34878D82A}">
                    <a16:rowId xmlns:a16="http://schemas.microsoft.com/office/drawing/2014/main" val="1646682611"/>
                  </a:ext>
                </a:extLst>
              </a:tr>
            </a:tbl>
          </a:graphicData>
        </a:graphic>
      </p:graphicFrame>
      <p:sp>
        <p:nvSpPr>
          <p:cNvPr id="2" name="Context…">
            <a:extLst>
              <a:ext uri="{FF2B5EF4-FFF2-40B4-BE49-F238E27FC236}">
                <a16:creationId xmlns:a16="http://schemas.microsoft.com/office/drawing/2014/main" id="{33B37993-581F-4DF5-A327-8D2E429EB6D6}"/>
              </a:ext>
            </a:extLst>
          </p:cNvPr>
          <p:cNvSpPr txBox="1"/>
          <p:nvPr/>
        </p:nvSpPr>
        <p:spPr>
          <a:xfrm>
            <a:off x="8531225" y="7498653"/>
            <a:ext cx="7204076" cy="6821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07000"/>
              </a:lnSpc>
              <a:spcAft>
                <a:spcPts val="800"/>
              </a:spcAft>
            </a:pPr>
            <a:r>
              <a:rPr lang="en-US" sz="1800" dirty="0">
                <a:solidFill>
                  <a:srgbClr val="414141"/>
                </a:solidFill>
                <a:effectLst/>
                <a:ea typeface="Calibri" panose="020F0502020204030204" pitchFamily="34" charset="0"/>
                <a:cs typeface="Times New Roman" panose="02020603050405020304" pitchFamily="18" charset="0"/>
              </a:rPr>
              <a:t>We sorted each variable to the corresponding impact we think it might have on students’ performance:</a:t>
            </a:r>
            <a:endParaRPr lang="fr-FR" sz="1800" dirty="0">
              <a:solidFill>
                <a:srgbClr val="414141"/>
              </a:solidFill>
              <a:effectLst/>
              <a:ea typeface="Calibri" panose="020F0502020204030204" pitchFamily="34" charset="0"/>
              <a:cs typeface="Times New Roman" panose="02020603050405020304" pitchFamily="18" charset="0"/>
            </a:endParaRPr>
          </a:p>
        </p:txBody>
      </p:sp>
      <p:sp>
        <p:nvSpPr>
          <p:cNvPr id="5" name="Context…">
            <a:extLst>
              <a:ext uri="{FF2B5EF4-FFF2-40B4-BE49-F238E27FC236}">
                <a16:creationId xmlns:a16="http://schemas.microsoft.com/office/drawing/2014/main" id="{99D0C65F-80F8-4178-BBB0-982310C14E97}"/>
              </a:ext>
            </a:extLst>
          </p:cNvPr>
          <p:cNvSpPr txBox="1"/>
          <p:nvPr/>
        </p:nvSpPr>
        <p:spPr>
          <a:xfrm>
            <a:off x="8883649" y="10131278"/>
            <a:ext cx="7204076" cy="291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107000"/>
              </a:lnSpc>
              <a:spcAft>
                <a:spcPts val="800"/>
              </a:spcAft>
            </a:pPr>
            <a:r>
              <a:rPr lang="fr-FR" sz="1200" dirty="0">
                <a:solidFill>
                  <a:srgbClr val="414141"/>
                </a:solidFill>
                <a:ea typeface="Calibri" panose="020F0502020204030204" pitchFamily="34" charset="0"/>
                <a:cs typeface="Times New Roman" panose="02020603050405020304" pitchFamily="18" charset="0"/>
              </a:rPr>
              <a:t>Name of the variables </a:t>
            </a:r>
            <a:r>
              <a:rPr lang="fr-FR" sz="1200" dirty="0" err="1">
                <a:solidFill>
                  <a:srgbClr val="414141"/>
                </a:solidFill>
                <a:ea typeface="Calibri" panose="020F0502020204030204" pitchFamily="34" charset="0"/>
                <a:cs typeface="Times New Roman" panose="02020603050405020304" pitchFamily="18" charset="0"/>
              </a:rPr>
              <a:t>explicited</a:t>
            </a:r>
            <a:r>
              <a:rPr lang="fr-FR" sz="1200" dirty="0">
                <a:solidFill>
                  <a:srgbClr val="414141"/>
                </a:solidFill>
                <a:ea typeface="Calibri" panose="020F0502020204030204" pitchFamily="34" charset="0"/>
                <a:cs typeface="Times New Roman" panose="02020603050405020304" pitchFamily="18" charset="0"/>
              </a:rPr>
              <a:t> in Data Description </a:t>
            </a:r>
            <a:endParaRPr lang="fr-FR" sz="1200" dirty="0">
              <a:solidFill>
                <a:srgbClr val="414141"/>
              </a:solidFill>
              <a:effectLst/>
              <a:ea typeface="Calibri" panose="020F0502020204030204" pitchFamily="34" charset="0"/>
              <a:cs typeface="Times New Roman" panose="02020603050405020304" pitchFamily="18" charset="0"/>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Data source"/>
          <p:cNvSpPr txBox="1">
            <a:spLocks noGrp="1"/>
          </p:cNvSpPr>
          <p:nvPr>
            <p:ph type="body" idx="21"/>
          </p:nvPr>
        </p:nvSpPr>
        <p:spPr>
          <a:xfrm>
            <a:off x="996950" y="4949483"/>
            <a:ext cx="22390100" cy="1295400"/>
          </a:xfrm>
          <a:prstGeom prst="rect">
            <a:avLst/>
          </a:prstGeom>
        </p:spPr>
        <p:txBody>
          <a:bodyPr/>
          <a:lstStyle>
            <a:lvl1pPr>
              <a:lnSpc>
                <a:spcPct val="90000"/>
              </a:lnSpc>
              <a:spcBef>
                <a:spcPts val="2300"/>
              </a:spcBef>
              <a:defRPr sz="7800" i="0">
                <a:solidFill>
                  <a:srgbClr val="D93E2B"/>
                </a:solidFill>
                <a:latin typeface="Bodoni SvtyTwo ITC TT-Book"/>
                <a:ea typeface="Bodoni SvtyTwo ITC TT-Book"/>
                <a:cs typeface="Bodoni SvtyTwo ITC TT-Book"/>
                <a:sym typeface="Bodoni SvtyTwo ITC TT-Book"/>
              </a:defRPr>
            </a:lvl1pPr>
          </a:lstStyle>
          <a:p>
            <a:r>
              <a:rPr dirty="0"/>
              <a:t>Data source</a:t>
            </a:r>
          </a:p>
        </p:txBody>
      </p:sp>
      <p:sp>
        <p:nvSpPr>
          <p:cNvPr id="206" name="« UCI Machine Learning Repository »…"/>
          <p:cNvSpPr txBox="1">
            <a:spLocks noGrp="1"/>
          </p:cNvSpPr>
          <p:nvPr>
            <p:ph type="body" idx="22"/>
          </p:nvPr>
        </p:nvSpPr>
        <p:spPr>
          <a:xfrm>
            <a:off x="2381250" y="6427745"/>
            <a:ext cx="19621500" cy="1659429"/>
          </a:xfrm>
          <a:prstGeom prst="rect">
            <a:avLst/>
          </a:prstGeom>
        </p:spPr>
        <p:txBody>
          <a:bodyPr/>
          <a:lstStyle/>
          <a:p>
            <a:r>
              <a:rPr lang="fr-FR" sz="4500" dirty="0" err="1"/>
              <a:t>Provided</a:t>
            </a:r>
            <a:r>
              <a:rPr lang="fr-FR" sz="4500" dirty="0"/>
              <a:t> by the</a:t>
            </a:r>
            <a:r>
              <a:rPr sz="4500" dirty="0"/>
              <a:t> UCI Machine Learning Repository </a:t>
            </a:r>
          </a:p>
          <a:p>
            <a:pPr>
              <a:spcBef>
                <a:spcPts val="1700"/>
              </a:spcBef>
              <a:defRPr sz="4200" i="1"/>
            </a:pPr>
            <a:r>
              <a:rPr sz="3800" dirty="0"/>
              <a:t>https://</a:t>
            </a:r>
            <a:r>
              <a:rPr sz="3800" dirty="0" err="1"/>
              <a:t>archive.ics.uci.edu</a:t>
            </a:r>
            <a:r>
              <a:rPr sz="3800" dirty="0"/>
              <a:t>/ml/datasets/</a:t>
            </a:r>
            <a:r>
              <a:rPr sz="3800" dirty="0" err="1"/>
              <a:t>Student+Performance</a:t>
            </a:r>
            <a:endParaRPr sz="3800" dirty="0"/>
          </a:p>
        </p:txBody>
      </p:sp>
      <p:sp>
        <p:nvSpPr>
          <p:cNvPr id="4" name="Data collected by P. Cortez &amp; A. Silva, 2005-2006, Porto (Portugal), EUROSIS">
            <a:extLst>
              <a:ext uri="{FF2B5EF4-FFF2-40B4-BE49-F238E27FC236}">
                <a16:creationId xmlns:a16="http://schemas.microsoft.com/office/drawing/2014/main" id="{639E19AA-780B-6E43-B128-2975D3CF5776}"/>
              </a:ext>
            </a:extLst>
          </p:cNvPr>
          <p:cNvSpPr txBox="1"/>
          <p:nvPr/>
        </p:nvSpPr>
        <p:spPr>
          <a:xfrm>
            <a:off x="8287104" y="8270036"/>
            <a:ext cx="7809792"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defTabSz="914400">
              <a:defRPr sz="1800">
                <a:solidFill>
                  <a:srgbClr val="414141"/>
                </a:solidFill>
              </a:defRPr>
            </a:lvl1pPr>
          </a:lstStyle>
          <a:p>
            <a:r>
              <a:rPr dirty="0"/>
              <a:t>Data collected by P. Cortez &amp; A. Silva, 2005-2006, Porto (Portugal), EUROSIS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Data Description"/>
          <p:cNvSpPr txBox="1">
            <a:spLocks noGrp="1"/>
          </p:cNvSpPr>
          <p:nvPr>
            <p:ph type="title" idx="4294967295"/>
          </p:nvPr>
        </p:nvSpPr>
        <p:spPr>
          <a:xfrm>
            <a:off x="952500" y="1143000"/>
            <a:ext cx="22479000" cy="1663700"/>
          </a:xfrm>
          <a:prstGeom prst="rect">
            <a:avLst/>
          </a:prstGeom>
        </p:spPr>
        <p:txBody>
          <a:bodyPr>
            <a:normAutofit/>
          </a:bodyPr>
          <a:lstStyle/>
          <a:p>
            <a:r>
              <a:rPr dirty="0"/>
              <a:t>Data Description</a:t>
            </a:r>
          </a:p>
        </p:txBody>
      </p:sp>
      <p:sp>
        <p:nvSpPr>
          <p:cNvPr id="127" name="The data we will use present the grades obtained by 395 students from two Portuguese schools.…"/>
          <p:cNvSpPr txBox="1"/>
          <p:nvPr/>
        </p:nvSpPr>
        <p:spPr>
          <a:xfrm>
            <a:off x="438785" y="3278984"/>
            <a:ext cx="6727825" cy="10166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defTabSz="914400">
              <a:defRPr sz="3600">
                <a:solidFill>
                  <a:srgbClr val="414141"/>
                </a:solidFill>
              </a:defRPr>
            </a:pPr>
            <a:r>
              <a:rPr sz="3000" dirty="0"/>
              <a:t>The data</a:t>
            </a:r>
            <a:r>
              <a:rPr lang="it-IT" sz="3000" dirty="0"/>
              <a:t>set </a:t>
            </a:r>
            <a:r>
              <a:rPr sz="3000" dirty="0"/>
              <a:t>present</a:t>
            </a:r>
            <a:r>
              <a:rPr lang="it-IT" sz="3000" dirty="0"/>
              <a:t>s</a:t>
            </a:r>
            <a:r>
              <a:rPr sz="3000" dirty="0"/>
              <a:t> </a:t>
            </a:r>
            <a:r>
              <a:rPr lang="fr-FR" sz="3000" dirty="0"/>
              <a:t>information of</a:t>
            </a:r>
            <a:r>
              <a:rPr sz="3000" dirty="0"/>
              <a:t> 395 students from two Portuguese schools. </a:t>
            </a:r>
            <a:endParaRPr lang="it-IT" sz="3000" dirty="0"/>
          </a:p>
          <a:p>
            <a:pPr defTabSz="914400">
              <a:defRPr sz="3600">
                <a:solidFill>
                  <a:srgbClr val="414141"/>
                </a:solidFill>
              </a:defRPr>
            </a:pPr>
            <a:endParaRPr sz="3000" dirty="0"/>
          </a:p>
          <a:p>
            <a:pPr defTabSz="914400">
              <a:defRPr sz="3600">
                <a:solidFill>
                  <a:srgbClr val="414141"/>
                </a:solidFill>
              </a:defRPr>
            </a:pPr>
            <a:r>
              <a:rPr sz="3000" dirty="0"/>
              <a:t>It gathers observations of :</a:t>
            </a:r>
          </a:p>
          <a:p>
            <a:pPr defTabSz="914400">
              <a:buSzPct val="100000"/>
              <a:buChar char="▪"/>
              <a:defRPr sz="3600">
                <a:solidFill>
                  <a:srgbClr val="414141"/>
                </a:solidFill>
              </a:defRPr>
            </a:pPr>
            <a:r>
              <a:rPr lang="fr-FR" sz="3000" dirty="0"/>
              <a:t> </a:t>
            </a:r>
            <a:r>
              <a:rPr sz="3000" dirty="0"/>
              <a:t>different habits, such as their alcohol consumption or their number of hours studied</a:t>
            </a:r>
          </a:p>
          <a:p>
            <a:pPr defTabSz="914400">
              <a:buSzPct val="100000"/>
              <a:buChar char="▪"/>
              <a:defRPr sz="3600">
                <a:solidFill>
                  <a:srgbClr val="414141"/>
                </a:solidFill>
              </a:defRPr>
            </a:pPr>
            <a:r>
              <a:rPr lang="fr-FR" sz="3000" dirty="0"/>
              <a:t> </a:t>
            </a:r>
            <a:r>
              <a:rPr sz="3000" dirty="0"/>
              <a:t>socioeconomic factors, such as their parents’ education, profession,…</a:t>
            </a:r>
            <a:endParaRPr lang="fr-FR" sz="3000" dirty="0"/>
          </a:p>
          <a:p>
            <a:pPr defTabSz="914400">
              <a:buSzPct val="100000"/>
              <a:buChar char="▪"/>
              <a:defRPr sz="3600">
                <a:solidFill>
                  <a:srgbClr val="414141"/>
                </a:solidFill>
              </a:defRPr>
            </a:pPr>
            <a:r>
              <a:rPr lang="fr-FR" sz="3000" dirty="0"/>
              <a:t> </a:t>
            </a:r>
            <a:r>
              <a:rPr lang="fr-FR" sz="3000" dirty="0" err="1"/>
              <a:t>their</a:t>
            </a:r>
            <a:r>
              <a:rPr lang="fr-FR" sz="3000" dirty="0"/>
              <a:t> grades for the first &amp; second </a:t>
            </a:r>
            <a:r>
              <a:rPr lang="fr-FR" sz="3000" dirty="0" err="1"/>
              <a:t>period</a:t>
            </a:r>
            <a:r>
              <a:rPr lang="fr-FR" sz="3000" dirty="0"/>
              <a:t>, and grades of the final exam</a:t>
            </a:r>
            <a:r>
              <a:rPr sz="3000" dirty="0"/>
              <a:t> </a:t>
            </a:r>
          </a:p>
          <a:p>
            <a:pPr defTabSz="914400">
              <a:defRPr sz="3600">
                <a:solidFill>
                  <a:srgbClr val="414141"/>
                </a:solidFill>
              </a:defRPr>
            </a:pPr>
            <a:endParaRPr sz="3000" dirty="0"/>
          </a:p>
          <a:p>
            <a:pPr defTabSz="914400">
              <a:defRPr sz="3600">
                <a:solidFill>
                  <a:srgbClr val="414141"/>
                </a:solidFill>
              </a:defRPr>
            </a:pPr>
            <a:r>
              <a:rPr sz="3000" dirty="0"/>
              <a:t>We have chosen 30 </a:t>
            </a:r>
            <a:r>
              <a:rPr sz="3000" dirty="0" err="1"/>
              <a:t>independant</a:t>
            </a:r>
            <a:r>
              <a:rPr sz="3000" dirty="0"/>
              <a:t> variables</a:t>
            </a:r>
            <a:r>
              <a:rPr lang="it-IT" sz="3000" dirty="0"/>
              <a:t> (all the variables except G1, G2, G3)</a:t>
            </a:r>
            <a:r>
              <a:rPr sz="3000" dirty="0"/>
              <a:t> as predictors to start our model : 17 categorial variables (factors), and 13 quantitative variables.</a:t>
            </a:r>
            <a:endParaRPr lang="it-IT" sz="3000" dirty="0"/>
          </a:p>
          <a:p>
            <a:pPr defTabSz="914400">
              <a:defRPr sz="3600">
                <a:solidFill>
                  <a:srgbClr val="414141"/>
                </a:solidFill>
              </a:defRPr>
            </a:pPr>
            <a:endParaRPr lang="en-GB" sz="3000" dirty="0"/>
          </a:p>
          <a:p>
            <a:pPr defTabSz="914400">
              <a:defRPr sz="3600">
                <a:solidFill>
                  <a:srgbClr val="414141"/>
                </a:solidFill>
              </a:defRPr>
            </a:pPr>
            <a:r>
              <a:rPr lang="en-GB" sz="3000" dirty="0"/>
              <a:t>The dependant variable is G3.</a:t>
            </a:r>
            <a:endParaRPr sz="3000" dirty="0"/>
          </a:p>
          <a:p>
            <a:pPr defTabSz="914400">
              <a:defRPr sz="1800">
                <a:solidFill>
                  <a:srgbClr val="414141"/>
                </a:solidFill>
              </a:defRPr>
            </a:pPr>
            <a:endParaRPr dirty="0"/>
          </a:p>
          <a:p>
            <a:pPr defTabSz="914400">
              <a:defRPr sz="1800">
                <a:solidFill>
                  <a:srgbClr val="414141"/>
                </a:solidFill>
              </a:defRPr>
            </a:pPr>
            <a:endParaRPr dirty="0"/>
          </a:p>
          <a:p>
            <a:pPr defTabSz="914400">
              <a:defRPr sz="1800">
                <a:solidFill>
                  <a:srgbClr val="414141"/>
                </a:solidFill>
              </a:defRPr>
            </a:pPr>
            <a:endParaRPr dirty="0"/>
          </a:p>
        </p:txBody>
      </p:sp>
      <p:sp>
        <p:nvSpPr>
          <p:cNvPr id="2" name="ZoneTexte 1">
            <a:extLst>
              <a:ext uri="{FF2B5EF4-FFF2-40B4-BE49-F238E27FC236}">
                <a16:creationId xmlns:a16="http://schemas.microsoft.com/office/drawing/2014/main" id="{4D231170-73BD-7A43-BE3C-656B39C1467B}"/>
              </a:ext>
            </a:extLst>
          </p:cNvPr>
          <p:cNvSpPr txBox="1"/>
          <p:nvPr/>
        </p:nvSpPr>
        <p:spPr>
          <a:xfrm>
            <a:off x="7551173" y="3740647"/>
            <a:ext cx="15880327" cy="9243556"/>
          </a:xfrm>
          <a:prstGeom prst="rect">
            <a:avLst/>
          </a:prstGeom>
          <a:solidFill>
            <a:schemeClr val="accent2">
              <a:alpha val="51000"/>
            </a:schemeClr>
          </a:solidFill>
          <a:ln w="254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fr-FR" sz="1800" dirty="0"/>
              <a:t>1 </a:t>
            </a:r>
            <a:r>
              <a:rPr lang="fr-FR" sz="1800" dirty="0" err="1"/>
              <a:t>school</a:t>
            </a:r>
            <a:r>
              <a:rPr lang="fr-FR" sz="1800" dirty="0"/>
              <a:t> - </a:t>
            </a:r>
            <a:r>
              <a:rPr lang="fr-FR" sz="1800" dirty="0" err="1"/>
              <a:t>student's</a:t>
            </a:r>
            <a:r>
              <a:rPr lang="fr-FR" sz="1800" dirty="0"/>
              <a:t> </a:t>
            </a:r>
            <a:r>
              <a:rPr lang="fr-FR" sz="1800" dirty="0" err="1"/>
              <a:t>school</a:t>
            </a:r>
            <a:r>
              <a:rPr lang="fr-FR" sz="1800" dirty="0"/>
              <a:t> (</a:t>
            </a:r>
            <a:r>
              <a:rPr lang="fr-FR" sz="1800" dirty="0" err="1"/>
              <a:t>binary</a:t>
            </a:r>
            <a:r>
              <a:rPr lang="fr-FR" sz="1800" dirty="0"/>
              <a:t>: "GP" - Gabriel Pereira or "MS" - </a:t>
            </a:r>
            <a:r>
              <a:rPr lang="fr-FR" sz="1800" dirty="0" err="1"/>
              <a:t>Mousinho</a:t>
            </a:r>
            <a:r>
              <a:rPr lang="fr-FR" sz="1800" dirty="0"/>
              <a:t> da Silveira)</a:t>
            </a:r>
          </a:p>
          <a:p>
            <a:r>
              <a:rPr lang="fr-FR" sz="1800" dirty="0"/>
              <a:t>2 </a:t>
            </a:r>
            <a:r>
              <a:rPr lang="fr-FR" sz="1800" dirty="0" err="1"/>
              <a:t>sex</a:t>
            </a:r>
            <a:r>
              <a:rPr lang="fr-FR" sz="1800" dirty="0"/>
              <a:t> - </a:t>
            </a:r>
            <a:r>
              <a:rPr lang="fr-FR" sz="1800" dirty="0" err="1"/>
              <a:t>student's</a:t>
            </a:r>
            <a:r>
              <a:rPr lang="fr-FR" sz="1800" dirty="0"/>
              <a:t> </a:t>
            </a:r>
            <a:r>
              <a:rPr lang="fr-FR" sz="1800" dirty="0" err="1"/>
              <a:t>sex</a:t>
            </a:r>
            <a:r>
              <a:rPr lang="fr-FR" sz="1800" dirty="0"/>
              <a:t> (</a:t>
            </a:r>
            <a:r>
              <a:rPr lang="fr-FR" sz="1800" dirty="0" err="1"/>
              <a:t>binary</a:t>
            </a:r>
            <a:r>
              <a:rPr lang="fr-FR" sz="1800" dirty="0"/>
              <a:t>: "F" - </a:t>
            </a:r>
            <a:r>
              <a:rPr lang="fr-FR" sz="1800" dirty="0" err="1"/>
              <a:t>female</a:t>
            </a:r>
            <a:r>
              <a:rPr lang="fr-FR" sz="1800" dirty="0"/>
              <a:t> or "M" - male)</a:t>
            </a:r>
          </a:p>
          <a:p>
            <a:r>
              <a:rPr lang="fr-FR" sz="1800" dirty="0"/>
              <a:t>3 </a:t>
            </a:r>
            <a:r>
              <a:rPr lang="fr-FR" sz="1800" dirty="0" err="1"/>
              <a:t>age</a:t>
            </a:r>
            <a:r>
              <a:rPr lang="fr-FR" sz="1800" dirty="0"/>
              <a:t> - </a:t>
            </a:r>
            <a:r>
              <a:rPr lang="fr-FR" sz="1800" dirty="0" err="1"/>
              <a:t>student's</a:t>
            </a:r>
            <a:r>
              <a:rPr lang="fr-FR" sz="1800" dirty="0"/>
              <a:t> </a:t>
            </a:r>
            <a:r>
              <a:rPr lang="fr-FR" sz="1800" dirty="0" err="1"/>
              <a:t>age</a:t>
            </a:r>
            <a:r>
              <a:rPr lang="fr-FR" sz="1800" dirty="0"/>
              <a:t> (</a:t>
            </a:r>
            <a:r>
              <a:rPr lang="fr-FR" sz="1800" dirty="0" err="1"/>
              <a:t>numeric</a:t>
            </a:r>
            <a:r>
              <a:rPr lang="fr-FR" sz="1800" dirty="0"/>
              <a:t>: </a:t>
            </a:r>
            <a:r>
              <a:rPr lang="fr-FR" sz="1800" dirty="0" err="1"/>
              <a:t>from</a:t>
            </a:r>
            <a:r>
              <a:rPr lang="fr-FR" sz="1800" dirty="0"/>
              <a:t> 15 to 22)</a:t>
            </a:r>
          </a:p>
          <a:p>
            <a:r>
              <a:rPr lang="fr-FR" sz="1800" dirty="0"/>
              <a:t>4 </a:t>
            </a:r>
            <a:r>
              <a:rPr lang="fr-FR" sz="1800" dirty="0" err="1"/>
              <a:t>address</a:t>
            </a:r>
            <a:r>
              <a:rPr lang="fr-FR" sz="1800" dirty="0"/>
              <a:t> - </a:t>
            </a:r>
            <a:r>
              <a:rPr lang="fr-FR" sz="1800" dirty="0" err="1"/>
              <a:t>student's</a:t>
            </a:r>
            <a:r>
              <a:rPr lang="fr-FR" sz="1800" dirty="0"/>
              <a:t> home </a:t>
            </a:r>
            <a:r>
              <a:rPr lang="fr-FR" sz="1800" dirty="0" err="1"/>
              <a:t>address</a:t>
            </a:r>
            <a:r>
              <a:rPr lang="fr-FR" sz="1800" dirty="0"/>
              <a:t> type (</a:t>
            </a:r>
            <a:r>
              <a:rPr lang="fr-FR" sz="1800" dirty="0" err="1"/>
              <a:t>binary</a:t>
            </a:r>
            <a:r>
              <a:rPr lang="fr-FR" sz="1800" dirty="0"/>
              <a:t>: "U" - </a:t>
            </a:r>
            <a:r>
              <a:rPr lang="fr-FR" sz="1800" dirty="0" err="1"/>
              <a:t>urban</a:t>
            </a:r>
            <a:r>
              <a:rPr lang="fr-FR" sz="1800" dirty="0"/>
              <a:t> or "R" - rural)</a:t>
            </a:r>
          </a:p>
          <a:p>
            <a:r>
              <a:rPr lang="fr-FR" sz="1800" dirty="0"/>
              <a:t>5 </a:t>
            </a:r>
            <a:r>
              <a:rPr lang="fr-FR" sz="1800" dirty="0" err="1"/>
              <a:t>famsize</a:t>
            </a:r>
            <a:r>
              <a:rPr lang="fr-FR" sz="1800" dirty="0"/>
              <a:t> - </a:t>
            </a:r>
            <a:r>
              <a:rPr lang="fr-FR" sz="1800" dirty="0" err="1"/>
              <a:t>family</a:t>
            </a:r>
            <a:r>
              <a:rPr lang="fr-FR" sz="1800" dirty="0"/>
              <a:t> size (</a:t>
            </a:r>
            <a:r>
              <a:rPr lang="fr-FR" sz="1800" dirty="0" err="1"/>
              <a:t>binary</a:t>
            </a:r>
            <a:r>
              <a:rPr lang="fr-FR" sz="1800" dirty="0"/>
              <a:t>: "LE3" - </a:t>
            </a:r>
            <a:r>
              <a:rPr lang="fr-FR" sz="1800" dirty="0" err="1"/>
              <a:t>less</a:t>
            </a:r>
            <a:r>
              <a:rPr lang="fr-FR" sz="1800" dirty="0"/>
              <a:t> or </a:t>
            </a:r>
            <a:r>
              <a:rPr lang="fr-FR" sz="1800" dirty="0" err="1"/>
              <a:t>equal</a:t>
            </a:r>
            <a:r>
              <a:rPr lang="fr-FR" sz="1800" dirty="0"/>
              <a:t> to 3 or "GT3" - </a:t>
            </a:r>
            <a:r>
              <a:rPr lang="fr-FR" sz="1800" dirty="0" err="1"/>
              <a:t>greater</a:t>
            </a:r>
            <a:r>
              <a:rPr lang="fr-FR" sz="1800" dirty="0"/>
              <a:t> </a:t>
            </a:r>
            <a:r>
              <a:rPr lang="fr-FR" sz="1800" dirty="0" err="1"/>
              <a:t>than</a:t>
            </a:r>
            <a:r>
              <a:rPr lang="fr-FR" sz="1800" dirty="0"/>
              <a:t> 3)</a:t>
            </a:r>
          </a:p>
          <a:p>
            <a:r>
              <a:rPr lang="fr-FR" sz="1800" dirty="0"/>
              <a:t>6 </a:t>
            </a:r>
            <a:r>
              <a:rPr lang="fr-FR" sz="1800" dirty="0" err="1"/>
              <a:t>Pstatus</a:t>
            </a:r>
            <a:r>
              <a:rPr lang="fr-FR" sz="1800" dirty="0"/>
              <a:t> - </a:t>
            </a:r>
            <a:r>
              <a:rPr lang="fr-FR" sz="1800" dirty="0" err="1"/>
              <a:t>parent's</a:t>
            </a:r>
            <a:r>
              <a:rPr lang="fr-FR" sz="1800" dirty="0"/>
              <a:t> cohabitation </a:t>
            </a:r>
            <a:r>
              <a:rPr lang="fr-FR" sz="1800" dirty="0" err="1"/>
              <a:t>status</a:t>
            </a:r>
            <a:r>
              <a:rPr lang="fr-FR" sz="1800" dirty="0"/>
              <a:t> (</a:t>
            </a:r>
            <a:r>
              <a:rPr lang="fr-FR" sz="1800" dirty="0" err="1"/>
              <a:t>binary</a:t>
            </a:r>
            <a:r>
              <a:rPr lang="fr-FR" sz="1800" dirty="0"/>
              <a:t>: "</a:t>
            </a:r>
            <a:r>
              <a:rPr lang="fr-FR" sz="1800" dirty="0" err="1"/>
              <a:t>T</a:t>
            </a:r>
            <a:r>
              <a:rPr lang="fr-FR" sz="1800" dirty="0"/>
              <a:t>" - living </a:t>
            </a:r>
            <a:r>
              <a:rPr lang="fr-FR" sz="1800" dirty="0" err="1"/>
              <a:t>together</a:t>
            </a:r>
            <a:r>
              <a:rPr lang="fr-FR" sz="1800" dirty="0"/>
              <a:t> or "A" - </a:t>
            </a:r>
            <a:r>
              <a:rPr lang="fr-FR" sz="1800" dirty="0" err="1"/>
              <a:t>apart</a:t>
            </a:r>
            <a:r>
              <a:rPr lang="fr-FR" sz="1800" dirty="0"/>
              <a:t>)</a:t>
            </a:r>
          </a:p>
          <a:p>
            <a:r>
              <a:rPr lang="fr-FR" sz="1800" dirty="0"/>
              <a:t>7 </a:t>
            </a:r>
            <a:r>
              <a:rPr lang="fr-FR" sz="1800" dirty="0" err="1"/>
              <a:t>Medu</a:t>
            </a:r>
            <a:r>
              <a:rPr lang="fr-FR" sz="1800" dirty="0"/>
              <a:t> - </a:t>
            </a:r>
            <a:r>
              <a:rPr lang="fr-FR" sz="1800" dirty="0" err="1"/>
              <a:t>mother's</a:t>
            </a:r>
            <a:r>
              <a:rPr lang="fr-FR" sz="1800" dirty="0"/>
              <a:t> </a:t>
            </a:r>
            <a:r>
              <a:rPr lang="fr-FR" sz="1800" dirty="0" err="1"/>
              <a:t>education</a:t>
            </a:r>
            <a:r>
              <a:rPr lang="fr-FR" sz="1800" dirty="0"/>
              <a:t> (</a:t>
            </a:r>
            <a:r>
              <a:rPr lang="fr-FR" sz="1800" dirty="0" err="1"/>
              <a:t>numeric</a:t>
            </a:r>
            <a:r>
              <a:rPr lang="fr-FR" sz="1800" dirty="0"/>
              <a:t>: 0 - none,  1 - </a:t>
            </a:r>
            <a:r>
              <a:rPr lang="fr-FR" sz="1800" dirty="0" err="1"/>
              <a:t>primary</a:t>
            </a:r>
            <a:r>
              <a:rPr lang="fr-FR" sz="1800" dirty="0"/>
              <a:t> </a:t>
            </a:r>
            <a:r>
              <a:rPr lang="fr-FR" sz="1800" dirty="0" err="1"/>
              <a:t>education</a:t>
            </a:r>
            <a:r>
              <a:rPr lang="fr-FR" sz="1800" dirty="0"/>
              <a:t> (4th grade), 2 – 5th to 9th grade, 3 – </a:t>
            </a:r>
            <a:r>
              <a:rPr lang="fr-FR" sz="1800" dirty="0" err="1"/>
              <a:t>secondary</a:t>
            </a:r>
            <a:r>
              <a:rPr lang="fr-FR" sz="1800" dirty="0"/>
              <a:t> </a:t>
            </a:r>
            <a:r>
              <a:rPr lang="fr-FR" sz="1800" dirty="0" err="1"/>
              <a:t>education</a:t>
            </a:r>
            <a:r>
              <a:rPr lang="fr-FR" sz="1800" dirty="0"/>
              <a:t> or 4 – </a:t>
            </a:r>
            <a:r>
              <a:rPr lang="fr-FR" sz="1800" dirty="0" err="1"/>
              <a:t>higher</a:t>
            </a:r>
            <a:r>
              <a:rPr lang="fr-FR" sz="1800" dirty="0"/>
              <a:t> </a:t>
            </a:r>
            <a:r>
              <a:rPr lang="fr-FR" sz="1800" dirty="0" err="1"/>
              <a:t>education</a:t>
            </a:r>
            <a:r>
              <a:rPr lang="fr-FR" sz="1800" dirty="0"/>
              <a:t>)</a:t>
            </a:r>
          </a:p>
          <a:p>
            <a:r>
              <a:rPr lang="fr-FR" sz="1800" dirty="0"/>
              <a:t>8 </a:t>
            </a:r>
            <a:r>
              <a:rPr lang="fr-FR" sz="1800" dirty="0" err="1"/>
              <a:t>Fedu</a:t>
            </a:r>
            <a:r>
              <a:rPr lang="fr-FR" sz="1800" dirty="0"/>
              <a:t> - </a:t>
            </a:r>
            <a:r>
              <a:rPr lang="fr-FR" sz="1800" dirty="0" err="1"/>
              <a:t>father's</a:t>
            </a:r>
            <a:r>
              <a:rPr lang="fr-FR" sz="1800" dirty="0"/>
              <a:t> </a:t>
            </a:r>
            <a:r>
              <a:rPr lang="fr-FR" sz="1800" dirty="0" err="1"/>
              <a:t>education</a:t>
            </a:r>
            <a:r>
              <a:rPr lang="fr-FR" sz="1800" dirty="0"/>
              <a:t> (</a:t>
            </a:r>
            <a:r>
              <a:rPr lang="fr-FR" sz="1800" dirty="0" err="1"/>
              <a:t>numeric</a:t>
            </a:r>
            <a:r>
              <a:rPr lang="fr-FR" sz="1800" dirty="0"/>
              <a:t>: 0 - none,  1 - </a:t>
            </a:r>
            <a:r>
              <a:rPr lang="fr-FR" sz="1800" dirty="0" err="1"/>
              <a:t>primary</a:t>
            </a:r>
            <a:r>
              <a:rPr lang="fr-FR" sz="1800" dirty="0"/>
              <a:t> </a:t>
            </a:r>
            <a:r>
              <a:rPr lang="fr-FR" sz="1800" dirty="0" err="1"/>
              <a:t>education</a:t>
            </a:r>
            <a:r>
              <a:rPr lang="fr-FR" sz="1800" dirty="0"/>
              <a:t> (4th grade), 2 – 5th to 9th grade, 3 – </a:t>
            </a:r>
            <a:r>
              <a:rPr lang="fr-FR" sz="1800" dirty="0" err="1"/>
              <a:t>secondary</a:t>
            </a:r>
            <a:r>
              <a:rPr lang="fr-FR" sz="1800" dirty="0"/>
              <a:t> </a:t>
            </a:r>
            <a:r>
              <a:rPr lang="fr-FR" sz="1800" dirty="0" err="1"/>
              <a:t>education</a:t>
            </a:r>
            <a:r>
              <a:rPr lang="fr-FR" sz="1800" dirty="0"/>
              <a:t> or 4 – </a:t>
            </a:r>
            <a:r>
              <a:rPr lang="fr-FR" sz="1800" dirty="0" err="1"/>
              <a:t>higher</a:t>
            </a:r>
            <a:r>
              <a:rPr lang="fr-FR" sz="1800" dirty="0"/>
              <a:t> </a:t>
            </a:r>
            <a:r>
              <a:rPr lang="fr-FR" sz="1800" dirty="0" err="1"/>
              <a:t>education</a:t>
            </a:r>
            <a:r>
              <a:rPr lang="fr-FR" sz="1800" dirty="0"/>
              <a:t>)</a:t>
            </a:r>
          </a:p>
          <a:p>
            <a:r>
              <a:rPr lang="fr-FR" sz="1800" dirty="0"/>
              <a:t>9 </a:t>
            </a:r>
            <a:r>
              <a:rPr lang="fr-FR" sz="1800" dirty="0" err="1"/>
              <a:t>Mjob</a:t>
            </a:r>
            <a:r>
              <a:rPr lang="fr-FR" sz="1800" dirty="0"/>
              <a:t> - </a:t>
            </a:r>
            <a:r>
              <a:rPr lang="fr-FR" sz="1800" dirty="0" err="1"/>
              <a:t>mother's</a:t>
            </a:r>
            <a:r>
              <a:rPr lang="fr-FR" sz="1800" dirty="0"/>
              <a:t> job (nominal: "</a:t>
            </a:r>
            <a:r>
              <a:rPr lang="fr-FR" sz="1800" dirty="0" err="1"/>
              <a:t>teacher</a:t>
            </a:r>
            <a:r>
              <a:rPr lang="fr-FR" sz="1800" dirty="0"/>
              <a:t>", "</a:t>
            </a:r>
            <a:r>
              <a:rPr lang="fr-FR" sz="1800" dirty="0" err="1"/>
              <a:t>health</a:t>
            </a:r>
            <a:r>
              <a:rPr lang="fr-FR" sz="1800" dirty="0"/>
              <a:t>" care </a:t>
            </a:r>
            <a:r>
              <a:rPr lang="fr-FR" sz="1800" dirty="0" err="1"/>
              <a:t>related</a:t>
            </a:r>
            <a:r>
              <a:rPr lang="fr-FR" sz="1800" dirty="0"/>
              <a:t>, civil "services" (</a:t>
            </a:r>
            <a:r>
              <a:rPr lang="fr-FR" sz="1800" dirty="0" err="1"/>
              <a:t>e.g</a:t>
            </a:r>
            <a:r>
              <a:rPr lang="fr-FR" sz="1800" dirty="0"/>
              <a:t>. administrative or police), "</a:t>
            </a:r>
            <a:r>
              <a:rPr lang="fr-FR" sz="1800" dirty="0" err="1"/>
              <a:t>at_home</a:t>
            </a:r>
            <a:r>
              <a:rPr lang="fr-FR" sz="1800" dirty="0"/>
              <a:t>" or "</a:t>
            </a:r>
            <a:r>
              <a:rPr lang="fr-FR" sz="1800" dirty="0" err="1"/>
              <a:t>other</a:t>
            </a:r>
            <a:r>
              <a:rPr lang="fr-FR" sz="1800" dirty="0"/>
              <a:t>")</a:t>
            </a:r>
          </a:p>
          <a:p>
            <a:r>
              <a:rPr lang="fr-FR" sz="1800" dirty="0"/>
              <a:t>10 </a:t>
            </a:r>
            <a:r>
              <a:rPr lang="fr-FR" sz="1800" dirty="0" err="1"/>
              <a:t>Fjob</a:t>
            </a:r>
            <a:r>
              <a:rPr lang="fr-FR" sz="1800" dirty="0"/>
              <a:t> - </a:t>
            </a:r>
            <a:r>
              <a:rPr lang="fr-FR" sz="1800" dirty="0" err="1"/>
              <a:t>father's</a:t>
            </a:r>
            <a:r>
              <a:rPr lang="fr-FR" sz="1800" dirty="0"/>
              <a:t> job (nominal: "</a:t>
            </a:r>
            <a:r>
              <a:rPr lang="fr-FR" sz="1800" dirty="0" err="1"/>
              <a:t>teacher</a:t>
            </a:r>
            <a:r>
              <a:rPr lang="fr-FR" sz="1800" dirty="0"/>
              <a:t>", "</a:t>
            </a:r>
            <a:r>
              <a:rPr lang="fr-FR" sz="1800" dirty="0" err="1"/>
              <a:t>health</a:t>
            </a:r>
            <a:r>
              <a:rPr lang="fr-FR" sz="1800" dirty="0"/>
              <a:t>" care </a:t>
            </a:r>
            <a:r>
              <a:rPr lang="fr-FR" sz="1800" dirty="0" err="1"/>
              <a:t>related</a:t>
            </a:r>
            <a:r>
              <a:rPr lang="fr-FR" sz="1800" dirty="0"/>
              <a:t>, civil "services" (</a:t>
            </a:r>
            <a:r>
              <a:rPr lang="fr-FR" sz="1800" dirty="0" err="1"/>
              <a:t>e.g</a:t>
            </a:r>
            <a:r>
              <a:rPr lang="fr-FR" sz="1800" dirty="0"/>
              <a:t>. administrative or police), "</a:t>
            </a:r>
            <a:r>
              <a:rPr lang="fr-FR" sz="1800" dirty="0" err="1"/>
              <a:t>at_home</a:t>
            </a:r>
            <a:r>
              <a:rPr lang="fr-FR" sz="1800" dirty="0"/>
              <a:t>" or "</a:t>
            </a:r>
            <a:r>
              <a:rPr lang="fr-FR" sz="1800" dirty="0" err="1"/>
              <a:t>other</a:t>
            </a:r>
            <a:r>
              <a:rPr lang="fr-FR" sz="1800" dirty="0"/>
              <a:t>")</a:t>
            </a:r>
          </a:p>
          <a:p>
            <a:r>
              <a:rPr lang="fr-FR" sz="1800" dirty="0"/>
              <a:t>11 </a:t>
            </a:r>
            <a:r>
              <a:rPr lang="fr-FR" sz="1800" dirty="0" err="1"/>
              <a:t>reason</a:t>
            </a:r>
            <a:r>
              <a:rPr lang="fr-FR" sz="1800" dirty="0"/>
              <a:t> - </a:t>
            </a:r>
            <a:r>
              <a:rPr lang="fr-FR" sz="1800" dirty="0" err="1"/>
              <a:t>reason</a:t>
            </a:r>
            <a:r>
              <a:rPr lang="fr-FR" sz="1800" dirty="0"/>
              <a:t> to </a:t>
            </a:r>
            <a:r>
              <a:rPr lang="fr-FR" sz="1800" dirty="0" err="1"/>
              <a:t>choose</a:t>
            </a:r>
            <a:r>
              <a:rPr lang="fr-FR" sz="1800" dirty="0"/>
              <a:t> </a:t>
            </a:r>
            <a:r>
              <a:rPr lang="fr-FR" sz="1800" dirty="0" err="1"/>
              <a:t>this</a:t>
            </a:r>
            <a:r>
              <a:rPr lang="fr-FR" sz="1800" dirty="0"/>
              <a:t> </a:t>
            </a:r>
            <a:r>
              <a:rPr lang="fr-FR" sz="1800" dirty="0" err="1"/>
              <a:t>school</a:t>
            </a:r>
            <a:r>
              <a:rPr lang="fr-FR" sz="1800" dirty="0"/>
              <a:t> (nominal: close to "home", </a:t>
            </a:r>
            <a:r>
              <a:rPr lang="fr-FR" sz="1800" dirty="0" err="1"/>
              <a:t>school</a:t>
            </a:r>
            <a:r>
              <a:rPr lang="fr-FR" sz="1800" dirty="0"/>
              <a:t> "</a:t>
            </a:r>
            <a:r>
              <a:rPr lang="fr-FR" sz="1800" dirty="0" err="1"/>
              <a:t>reputation</a:t>
            </a:r>
            <a:r>
              <a:rPr lang="fr-FR" sz="1800" dirty="0"/>
              <a:t>", "course" </a:t>
            </a:r>
            <a:r>
              <a:rPr lang="fr-FR" sz="1800" dirty="0" err="1"/>
              <a:t>preference</a:t>
            </a:r>
            <a:r>
              <a:rPr lang="fr-FR" sz="1800" dirty="0"/>
              <a:t> or "</a:t>
            </a:r>
            <a:r>
              <a:rPr lang="fr-FR" sz="1800" dirty="0" err="1"/>
              <a:t>other</a:t>
            </a:r>
            <a:r>
              <a:rPr lang="fr-FR" sz="1800" dirty="0"/>
              <a:t>")</a:t>
            </a:r>
          </a:p>
          <a:p>
            <a:r>
              <a:rPr lang="fr-FR" sz="1800" dirty="0"/>
              <a:t>12 </a:t>
            </a:r>
            <a:r>
              <a:rPr lang="fr-FR" sz="1800" dirty="0" err="1"/>
              <a:t>guardian</a:t>
            </a:r>
            <a:r>
              <a:rPr lang="fr-FR" sz="1800" dirty="0"/>
              <a:t> - </a:t>
            </a:r>
            <a:r>
              <a:rPr lang="fr-FR" sz="1800" dirty="0" err="1"/>
              <a:t>student's</a:t>
            </a:r>
            <a:r>
              <a:rPr lang="fr-FR" sz="1800" dirty="0"/>
              <a:t> </a:t>
            </a:r>
            <a:r>
              <a:rPr lang="fr-FR" sz="1800" dirty="0" err="1"/>
              <a:t>guardian</a:t>
            </a:r>
            <a:r>
              <a:rPr lang="fr-FR" sz="1800" dirty="0"/>
              <a:t> (nominal: "</a:t>
            </a:r>
            <a:r>
              <a:rPr lang="fr-FR" sz="1800" dirty="0" err="1"/>
              <a:t>mother</a:t>
            </a:r>
            <a:r>
              <a:rPr lang="fr-FR" sz="1800" dirty="0"/>
              <a:t>", "</a:t>
            </a:r>
            <a:r>
              <a:rPr lang="fr-FR" sz="1800" dirty="0" err="1"/>
              <a:t>father</a:t>
            </a:r>
            <a:r>
              <a:rPr lang="fr-FR" sz="1800" dirty="0"/>
              <a:t>" or "</a:t>
            </a:r>
            <a:r>
              <a:rPr lang="fr-FR" sz="1800" dirty="0" err="1"/>
              <a:t>other</a:t>
            </a:r>
            <a:r>
              <a:rPr lang="fr-FR" sz="1800" dirty="0"/>
              <a:t>")</a:t>
            </a:r>
          </a:p>
          <a:p>
            <a:r>
              <a:rPr lang="fr-FR" sz="1800" dirty="0"/>
              <a:t>13 </a:t>
            </a:r>
            <a:r>
              <a:rPr lang="fr-FR" sz="1800" dirty="0" err="1"/>
              <a:t>traveltime</a:t>
            </a:r>
            <a:r>
              <a:rPr lang="fr-FR" sz="1800" dirty="0"/>
              <a:t> - home to </a:t>
            </a:r>
            <a:r>
              <a:rPr lang="fr-FR" sz="1800" dirty="0" err="1"/>
              <a:t>school</a:t>
            </a:r>
            <a:r>
              <a:rPr lang="fr-FR" sz="1800" dirty="0"/>
              <a:t> </a:t>
            </a:r>
            <a:r>
              <a:rPr lang="fr-FR" sz="1800" dirty="0" err="1"/>
              <a:t>travel</a:t>
            </a:r>
            <a:r>
              <a:rPr lang="fr-FR" sz="1800" dirty="0"/>
              <a:t> time (</a:t>
            </a:r>
            <a:r>
              <a:rPr lang="fr-FR" sz="1800" dirty="0" err="1"/>
              <a:t>numeric</a:t>
            </a:r>
            <a:r>
              <a:rPr lang="fr-FR" sz="1800" dirty="0"/>
              <a:t>: 1 - &lt;15 min., 2 - 15 to 30 min., 3 - 30 min. to 1 </a:t>
            </a:r>
            <a:r>
              <a:rPr lang="fr-FR" sz="1800" dirty="0" err="1"/>
              <a:t>hour</a:t>
            </a:r>
            <a:r>
              <a:rPr lang="fr-FR" sz="1800" dirty="0"/>
              <a:t>, or 4 - &gt;1 </a:t>
            </a:r>
            <a:r>
              <a:rPr lang="fr-FR" sz="1800" dirty="0" err="1"/>
              <a:t>hour</a:t>
            </a:r>
            <a:r>
              <a:rPr lang="fr-FR" sz="1800" dirty="0"/>
              <a:t>)</a:t>
            </a:r>
          </a:p>
          <a:p>
            <a:r>
              <a:rPr lang="fr-FR" sz="1800" dirty="0"/>
              <a:t>14 </a:t>
            </a:r>
            <a:r>
              <a:rPr lang="fr-FR" sz="1800" dirty="0" err="1"/>
              <a:t>studytime</a:t>
            </a:r>
            <a:r>
              <a:rPr lang="fr-FR" sz="1800" dirty="0"/>
              <a:t> - </a:t>
            </a:r>
            <a:r>
              <a:rPr lang="fr-FR" sz="1800" dirty="0" err="1"/>
              <a:t>weekly</a:t>
            </a:r>
            <a:r>
              <a:rPr lang="fr-FR" sz="1800" dirty="0"/>
              <a:t> </a:t>
            </a:r>
            <a:r>
              <a:rPr lang="fr-FR" sz="1800" dirty="0" err="1"/>
              <a:t>study</a:t>
            </a:r>
            <a:r>
              <a:rPr lang="fr-FR" sz="1800" dirty="0"/>
              <a:t> time (</a:t>
            </a:r>
            <a:r>
              <a:rPr lang="fr-FR" sz="1800" dirty="0" err="1"/>
              <a:t>numeric</a:t>
            </a:r>
            <a:r>
              <a:rPr lang="fr-FR" sz="1800" dirty="0"/>
              <a:t>: 1 - &lt;2 </a:t>
            </a:r>
            <a:r>
              <a:rPr lang="fr-FR" sz="1800" dirty="0" err="1"/>
              <a:t>hours</a:t>
            </a:r>
            <a:r>
              <a:rPr lang="fr-FR" sz="1800" dirty="0"/>
              <a:t>, 2 - 2 to 5 </a:t>
            </a:r>
            <a:r>
              <a:rPr lang="fr-FR" sz="1800" dirty="0" err="1"/>
              <a:t>hours</a:t>
            </a:r>
            <a:r>
              <a:rPr lang="fr-FR" sz="1800" dirty="0"/>
              <a:t>, 3 - 5 to 10 </a:t>
            </a:r>
            <a:r>
              <a:rPr lang="fr-FR" sz="1800" dirty="0" err="1"/>
              <a:t>hours</a:t>
            </a:r>
            <a:r>
              <a:rPr lang="fr-FR" sz="1800" dirty="0"/>
              <a:t>, or 4 - &gt;10 </a:t>
            </a:r>
            <a:r>
              <a:rPr lang="fr-FR" sz="1800" dirty="0" err="1"/>
              <a:t>hours</a:t>
            </a:r>
            <a:r>
              <a:rPr lang="fr-FR" sz="1800" dirty="0"/>
              <a:t>)</a:t>
            </a:r>
          </a:p>
          <a:p>
            <a:r>
              <a:rPr lang="fr-FR" sz="1800" dirty="0"/>
              <a:t>15 </a:t>
            </a:r>
            <a:r>
              <a:rPr lang="fr-FR" sz="1800" dirty="0" err="1"/>
              <a:t>failures</a:t>
            </a:r>
            <a:r>
              <a:rPr lang="fr-FR" sz="1800" dirty="0"/>
              <a:t> - </a:t>
            </a:r>
            <a:r>
              <a:rPr lang="fr-FR" sz="1800" dirty="0" err="1"/>
              <a:t>number</a:t>
            </a:r>
            <a:r>
              <a:rPr lang="fr-FR" sz="1800" dirty="0"/>
              <a:t> of </a:t>
            </a:r>
            <a:r>
              <a:rPr lang="fr-FR" sz="1800" dirty="0" err="1"/>
              <a:t>past</a:t>
            </a:r>
            <a:r>
              <a:rPr lang="fr-FR" sz="1800" dirty="0"/>
              <a:t> class </a:t>
            </a:r>
            <a:r>
              <a:rPr lang="fr-FR" sz="1800" dirty="0" err="1"/>
              <a:t>failures</a:t>
            </a:r>
            <a:r>
              <a:rPr lang="fr-FR" sz="1800" dirty="0"/>
              <a:t> (</a:t>
            </a:r>
            <a:r>
              <a:rPr lang="fr-FR" sz="1800" dirty="0" err="1"/>
              <a:t>numeric</a:t>
            </a:r>
            <a:r>
              <a:rPr lang="fr-FR" sz="1800" dirty="0"/>
              <a:t>: n if 1&lt;=n&lt;3, </a:t>
            </a:r>
            <a:r>
              <a:rPr lang="fr-FR" sz="1800" dirty="0" err="1"/>
              <a:t>else</a:t>
            </a:r>
            <a:r>
              <a:rPr lang="fr-FR" sz="1800" dirty="0"/>
              <a:t> 4)</a:t>
            </a:r>
          </a:p>
          <a:p>
            <a:r>
              <a:rPr lang="fr-FR" sz="1800" dirty="0"/>
              <a:t>16 </a:t>
            </a:r>
            <a:r>
              <a:rPr lang="fr-FR" sz="1800" dirty="0" err="1"/>
              <a:t>schoolsup</a:t>
            </a:r>
            <a:r>
              <a:rPr lang="fr-FR" sz="1800" dirty="0"/>
              <a:t> - extra </a:t>
            </a:r>
            <a:r>
              <a:rPr lang="fr-FR" sz="1800" dirty="0" err="1"/>
              <a:t>educational</a:t>
            </a:r>
            <a:r>
              <a:rPr lang="fr-FR" sz="1800" dirty="0"/>
              <a:t> support (</a:t>
            </a:r>
            <a:r>
              <a:rPr lang="fr-FR" sz="1800" dirty="0" err="1"/>
              <a:t>binary</a:t>
            </a:r>
            <a:r>
              <a:rPr lang="fr-FR" sz="1800" dirty="0"/>
              <a:t>: </a:t>
            </a:r>
            <a:r>
              <a:rPr lang="fr-FR" sz="1800" dirty="0" err="1"/>
              <a:t>yes</a:t>
            </a:r>
            <a:r>
              <a:rPr lang="fr-FR" sz="1800" dirty="0"/>
              <a:t> or no)</a:t>
            </a:r>
          </a:p>
          <a:p>
            <a:r>
              <a:rPr lang="fr-FR" sz="1800" dirty="0"/>
              <a:t>17 </a:t>
            </a:r>
            <a:r>
              <a:rPr lang="fr-FR" sz="1800" dirty="0" err="1"/>
              <a:t>famsup</a:t>
            </a:r>
            <a:r>
              <a:rPr lang="fr-FR" sz="1800" dirty="0"/>
              <a:t> - </a:t>
            </a:r>
            <a:r>
              <a:rPr lang="fr-FR" sz="1800" dirty="0" err="1"/>
              <a:t>family</a:t>
            </a:r>
            <a:r>
              <a:rPr lang="fr-FR" sz="1800" dirty="0"/>
              <a:t> </a:t>
            </a:r>
            <a:r>
              <a:rPr lang="fr-FR" sz="1800" dirty="0" err="1"/>
              <a:t>educational</a:t>
            </a:r>
            <a:r>
              <a:rPr lang="fr-FR" sz="1800" dirty="0"/>
              <a:t> support (</a:t>
            </a:r>
            <a:r>
              <a:rPr lang="fr-FR" sz="1800" dirty="0" err="1"/>
              <a:t>binary</a:t>
            </a:r>
            <a:r>
              <a:rPr lang="fr-FR" sz="1800" dirty="0"/>
              <a:t>: </a:t>
            </a:r>
            <a:r>
              <a:rPr lang="fr-FR" sz="1800" dirty="0" err="1"/>
              <a:t>yes</a:t>
            </a:r>
            <a:r>
              <a:rPr lang="fr-FR" sz="1800" dirty="0"/>
              <a:t> or no)</a:t>
            </a:r>
          </a:p>
          <a:p>
            <a:r>
              <a:rPr lang="fr-FR" sz="1800" dirty="0"/>
              <a:t>18 </a:t>
            </a:r>
            <a:r>
              <a:rPr lang="fr-FR" sz="1800" dirty="0" err="1"/>
              <a:t>paid</a:t>
            </a:r>
            <a:r>
              <a:rPr lang="fr-FR" sz="1800" dirty="0"/>
              <a:t> - extra </a:t>
            </a:r>
            <a:r>
              <a:rPr lang="fr-FR" sz="1800" dirty="0" err="1"/>
              <a:t>paid</a:t>
            </a:r>
            <a:r>
              <a:rPr lang="fr-FR" sz="1800" dirty="0"/>
              <a:t> classes </a:t>
            </a:r>
            <a:r>
              <a:rPr lang="fr-FR" sz="1800" dirty="0" err="1"/>
              <a:t>within</a:t>
            </a:r>
            <a:r>
              <a:rPr lang="fr-FR" sz="1800" dirty="0"/>
              <a:t> the course </a:t>
            </a:r>
            <a:r>
              <a:rPr lang="fr-FR" sz="1800" dirty="0" err="1"/>
              <a:t>subject</a:t>
            </a:r>
            <a:r>
              <a:rPr lang="fr-FR" sz="1800" dirty="0"/>
              <a:t> (Math or </a:t>
            </a:r>
            <a:r>
              <a:rPr lang="fr-FR" sz="1800" dirty="0" err="1"/>
              <a:t>Portuguese</a:t>
            </a:r>
            <a:r>
              <a:rPr lang="fr-FR" sz="1800" dirty="0"/>
              <a:t>) (</a:t>
            </a:r>
            <a:r>
              <a:rPr lang="fr-FR" sz="1800" dirty="0" err="1"/>
              <a:t>binary</a:t>
            </a:r>
            <a:r>
              <a:rPr lang="fr-FR" sz="1800" dirty="0"/>
              <a:t>: </a:t>
            </a:r>
            <a:r>
              <a:rPr lang="fr-FR" sz="1800" dirty="0" err="1"/>
              <a:t>yes</a:t>
            </a:r>
            <a:r>
              <a:rPr lang="fr-FR" sz="1800" dirty="0"/>
              <a:t> or no)</a:t>
            </a:r>
          </a:p>
          <a:p>
            <a:r>
              <a:rPr lang="fr-FR" sz="1800" dirty="0"/>
              <a:t>19 </a:t>
            </a:r>
            <a:r>
              <a:rPr lang="fr-FR" sz="1800" dirty="0" err="1"/>
              <a:t>activities</a:t>
            </a:r>
            <a:r>
              <a:rPr lang="fr-FR" sz="1800" dirty="0"/>
              <a:t> - extra-</a:t>
            </a:r>
            <a:r>
              <a:rPr lang="fr-FR" sz="1800" dirty="0" err="1"/>
              <a:t>curricular</a:t>
            </a:r>
            <a:r>
              <a:rPr lang="fr-FR" sz="1800" dirty="0"/>
              <a:t> </a:t>
            </a:r>
            <a:r>
              <a:rPr lang="fr-FR" sz="1800" dirty="0" err="1"/>
              <a:t>activities</a:t>
            </a:r>
            <a:r>
              <a:rPr lang="fr-FR" sz="1800" dirty="0"/>
              <a:t> (</a:t>
            </a:r>
            <a:r>
              <a:rPr lang="fr-FR" sz="1800" dirty="0" err="1"/>
              <a:t>binary</a:t>
            </a:r>
            <a:r>
              <a:rPr lang="fr-FR" sz="1800" dirty="0"/>
              <a:t>: </a:t>
            </a:r>
            <a:r>
              <a:rPr lang="fr-FR" sz="1800" dirty="0" err="1"/>
              <a:t>yes</a:t>
            </a:r>
            <a:r>
              <a:rPr lang="fr-FR" sz="1800" dirty="0"/>
              <a:t> or no)</a:t>
            </a:r>
          </a:p>
          <a:p>
            <a:r>
              <a:rPr lang="fr-FR" sz="1800" dirty="0"/>
              <a:t>20 nursery - </a:t>
            </a:r>
            <a:r>
              <a:rPr lang="fr-FR" sz="1800" dirty="0" err="1"/>
              <a:t>attended</a:t>
            </a:r>
            <a:r>
              <a:rPr lang="fr-FR" sz="1800" dirty="0"/>
              <a:t> nursery </a:t>
            </a:r>
            <a:r>
              <a:rPr lang="fr-FR" sz="1800" dirty="0" err="1"/>
              <a:t>school</a:t>
            </a:r>
            <a:r>
              <a:rPr lang="fr-FR" sz="1800" dirty="0"/>
              <a:t> (</a:t>
            </a:r>
            <a:r>
              <a:rPr lang="fr-FR" sz="1800" dirty="0" err="1"/>
              <a:t>binary</a:t>
            </a:r>
            <a:r>
              <a:rPr lang="fr-FR" sz="1800" dirty="0"/>
              <a:t>: </a:t>
            </a:r>
            <a:r>
              <a:rPr lang="fr-FR" sz="1800" dirty="0" err="1"/>
              <a:t>yes</a:t>
            </a:r>
            <a:r>
              <a:rPr lang="fr-FR" sz="1800" dirty="0"/>
              <a:t> or no)</a:t>
            </a:r>
          </a:p>
          <a:p>
            <a:r>
              <a:rPr lang="fr-FR" sz="1800" dirty="0"/>
              <a:t>21 </a:t>
            </a:r>
            <a:r>
              <a:rPr lang="fr-FR" sz="1800" dirty="0" err="1"/>
              <a:t>higher</a:t>
            </a:r>
            <a:r>
              <a:rPr lang="fr-FR" sz="1800" dirty="0"/>
              <a:t> - </a:t>
            </a:r>
            <a:r>
              <a:rPr lang="fr-FR" sz="1800" dirty="0" err="1"/>
              <a:t>wants</a:t>
            </a:r>
            <a:r>
              <a:rPr lang="fr-FR" sz="1800" dirty="0"/>
              <a:t> to </a:t>
            </a:r>
            <a:r>
              <a:rPr lang="fr-FR" sz="1800" dirty="0" err="1"/>
              <a:t>take</a:t>
            </a:r>
            <a:r>
              <a:rPr lang="fr-FR" sz="1800" dirty="0"/>
              <a:t> </a:t>
            </a:r>
            <a:r>
              <a:rPr lang="fr-FR" sz="1800" dirty="0" err="1"/>
              <a:t>higher</a:t>
            </a:r>
            <a:r>
              <a:rPr lang="fr-FR" sz="1800" dirty="0"/>
              <a:t> </a:t>
            </a:r>
            <a:r>
              <a:rPr lang="fr-FR" sz="1800" dirty="0" err="1"/>
              <a:t>education</a:t>
            </a:r>
            <a:r>
              <a:rPr lang="fr-FR" sz="1800" dirty="0"/>
              <a:t> (</a:t>
            </a:r>
            <a:r>
              <a:rPr lang="fr-FR" sz="1800" dirty="0" err="1"/>
              <a:t>binary</a:t>
            </a:r>
            <a:r>
              <a:rPr lang="fr-FR" sz="1800" dirty="0"/>
              <a:t>: </a:t>
            </a:r>
            <a:r>
              <a:rPr lang="fr-FR" sz="1800" dirty="0" err="1"/>
              <a:t>yes</a:t>
            </a:r>
            <a:r>
              <a:rPr lang="fr-FR" sz="1800" dirty="0"/>
              <a:t> or no)</a:t>
            </a:r>
          </a:p>
          <a:p>
            <a:r>
              <a:rPr lang="fr-FR" sz="1800" dirty="0"/>
              <a:t>22 internet - Internet </a:t>
            </a:r>
            <a:r>
              <a:rPr lang="fr-FR" sz="1800" dirty="0" err="1"/>
              <a:t>access</a:t>
            </a:r>
            <a:r>
              <a:rPr lang="fr-FR" sz="1800" dirty="0"/>
              <a:t> at home (</a:t>
            </a:r>
            <a:r>
              <a:rPr lang="fr-FR" sz="1800" dirty="0" err="1"/>
              <a:t>binary</a:t>
            </a:r>
            <a:r>
              <a:rPr lang="fr-FR" sz="1800" dirty="0"/>
              <a:t>: </a:t>
            </a:r>
            <a:r>
              <a:rPr lang="fr-FR" sz="1800" dirty="0" err="1"/>
              <a:t>yes</a:t>
            </a:r>
            <a:r>
              <a:rPr lang="fr-FR" sz="1800" dirty="0"/>
              <a:t> or no)</a:t>
            </a:r>
          </a:p>
          <a:p>
            <a:r>
              <a:rPr lang="fr-FR" sz="1800" dirty="0"/>
              <a:t>23 </a:t>
            </a:r>
            <a:r>
              <a:rPr lang="fr-FR" sz="1800" dirty="0" err="1"/>
              <a:t>romantic</a:t>
            </a:r>
            <a:r>
              <a:rPr lang="fr-FR" sz="1800" dirty="0"/>
              <a:t> - </a:t>
            </a:r>
            <a:r>
              <a:rPr lang="fr-FR" sz="1800" dirty="0" err="1"/>
              <a:t>with</a:t>
            </a:r>
            <a:r>
              <a:rPr lang="fr-FR" sz="1800" dirty="0"/>
              <a:t> a </a:t>
            </a:r>
            <a:r>
              <a:rPr lang="fr-FR" sz="1800" dirty="0" err="1"/>
              <a:t>romantic</a:t>
            </a:r>
            <a:r>
              <a:rPr lang="fr-FR" sz="1800" dirty="0"/>
              <a:t> </a:t>
            </a:r>
            <a:r>
              <a:rPr lang="fr-FR" sz="1800" dirty="0" err="1"/>
              <a:t>relationship</a:t>
            </a:r>
            <a:r>
              <a:rPr lang="fr-FR" sz="1800" dirty="0"/>
              <a:t> (</a:t>
            </a:r>
            <a:r>
              <a:rPr lang="fr-FR" sz="1800" dirty="0" err="1"/>
              <a:t>binary</a:t>
            </a:r>
            <a:r>
              <a:rPr lang="fr-FR" sz="1800" dirty="0"/>
              <a:t>: </a:t>
            </a:r>
            <a:r>
              <a:rPr lang="fr-FR" sz="1800" dirty="0" err="1"/>
              <a:t>yes</a:t>
            </a:r>
            <a:r>
              <a:rPr lang="fr-FR" sz="1800" dirty="0"/>
              <a:t> or no)</a:t>
            </a:r>
          </a:p>
          <a:p>
            <a:r>
              <a:rPr lang="fr-FR" sz="1800" dirty="0"/>
              <a:t>24 </a:t>
            </a:r>
            <a:r>
              <a:rPr lang="fr-FR" sz="1800" dirty="0" err="1"/>
              <a:t>famrel</a:t>
            </a:r>
            <a:r>
              <a:rPr lang="fr-FR" sz="1800" dirty="0"/>
              <a:t> - </a:t>
            </a:r>
            <a:r>
              <a:rPr lang="fr-FR" sz="1800" dirty="0" err="1"/>
              <a:t>quality</a:t>
            </a:r>
            <a:r>
              <a:rPr lang="fr-FR" sz="1800" dirty="0"/>
              <a:t> of </a:t>
            </a:r>
            <a:r>
              <a:rPr lang="fr-FR" sz="1800" dirty="0" err="1"/>
              <a:t>family</a:t>
            </a:r>
            <a:r>
              <a:rPr lang="fr-FR" sz="1800" dirty="0"/>
              <a:t> </a:t>
            </a:r>
            <a:r>
              <a:rPr lang="fr-FR" sz="1800" dirty="0" err="1"/>
              <a:t>relationships</a:t>
            </a:r>
            <a:r>
              <a:rPr lang="fr-FR" sz="1800" dirty="0"/>
              <a:t> (</a:t>
            </a:r>
            <a:r>
              <a:rPr lang="fr-FR" sz="1800" dirty="0" err="1"/>
              <a:t>numeric</a:t>
            </a:r>
            <a:r>
              <a:rPr lang="fr-FR" sz="1800" dirty="0"/>
              <a:t>: </a:t>
            </a:r>
            <a:r>
              <a:rPr lang="fr-FR" sz="1800" dirty="0" err="1"/>
              <a:t>from</a:t>
            </a:r>
            <a:r>
              <a:rPr lang="fr-FR" sz="1800" dirty="0"/>
              <a:t> 1 - </a:t>
            </a:r>
            <a:r>
              <a:rPr lang="fr-FR" sz="1800" dirty="0" err="1"/>
              <a:t>very</a:t>
            </a:r>
            <a:r>
              <a:rPr lang="fr-FR" sz="1800" dirty="0"/>
              <a:t> </a:t>
            </a:r>
            <a:r>
              <a:rPr lang="fr-FR" sz="1800" dirty="0" err="1"/>
              <a:t>bad</a:t>
            </a:r>
            <a:r>
              <a:rPr lang="fr-FR" sz="1800" dirty="0"/>
              <a:t> to 5 - excellent)</a:t>
            </a:r>
          </a:p>
          <a:p>
            <a:r>
              <a:rPr lang="fr-FR" sz="1800" dirty="0"/>
              <a:t>25 </a:t>
            </a:r>
            <a:r>
              <a:rPr lang="fr-FR" sz="1800" dirty="0" err="1"/>
              <a:t>freetime</a:t>
            </a:r>
            <a:r>
              <a:rPr lang="fr-FR" sz="1800" dirty="0"/>
              <a:t> - free time </a:t>
            </a:r>
            <a:r>
              <a:rPr lang="fr-FR" sz="1800" dirty="0" err="1"/>
              <a:t>after</a:t>
            </a:r>
            <a:r>
              <a:rPr lang="fr-FR" sz="1800" dirty="0"/>
              <a:t> </a:t>
            </a:r>
            <a:r>
              <a:rPr lang="fr-FR" sz="1800" dirty="0" err="1"/>
              <a:t>school</a:t>
            </a:r>
            <a:r>
              <a:rPr lang="fr-FR" sz="1800" dirty="0"/>
              <a:t> (</a:t>
            </a:r>
            <a:r>
              <a:rPr lang="fr-FR" sz="1800" dirty="0" err="1"/>
              <a:t>numeric</a:t>
            </a:r>
            <a:r>
              <a:rPr lang="fr-FR" sz="1800" dirty="0"/>
              <a:t>: </a:t>
            </a:r>
            <a:r>
              <a:rPr lang="fr-FR" sz="1800" dirty="0" err="1"/>
              <a:t>from</a:t>
            </a:r>
            <a:r>
              <a:rPr lang="fr-FR" sz="1800" dirty="0"/>
              <a:t> 1 - </a:t>
            </a:r>
            <a:r>
              <a:rPr lang="fr-FR" sz="1800" dirty="0" err="1"/>
              <a:t>very</a:t>
            </a:r>
            <a:r>
              <a:rPr lang="fr-FR" sz="1800" dirty="0"/>
              <a:t> </a:t>
            </a:r>
            <a:r>
              <a:rPr lang="fr-FR" sz="1800" dirty="0" err="1"/>
              <a:t>low</a:t>
            </a:r>
            <a:r>
              <a:rPr lang="fr-FR" sz="1800" dirty="0"/>
              <a:t> to 5 - </a:t>
            </a:r>
            <a:r>
              <a:rPr lang="fr-FR" sz="1800" dirty="0" err="1"/>
              <a:t>very</a:t>
            </a:r>
            <a:r>
              <a:rPr lang="fr-FR" sz="1800" dirty="0"/>
              <a:t> high)</a:t>
            </a:r>
          </a:p>
          <a:p>
            <a:r>
              <a:rPr lang="fr-FR" sz="1800" dirty="0"/>
              <a:t>26 </a:t>
            </a:r>
            <a:r>
              <a:rPr lang="fr-FR" sz="1800" dirty="0" err="1"/>
              <a:t>goout</a:t>
            </a:r>
            <a:r>
              <a:rPr lang="fr-FR" sz="1800" dirty="0"/>
              <a:t> - </a:t>
            </a:r>
            <a:r>
              <a:rPr lang="fr-FR" sz="1800" dirty="0" err="1"/>
              <a:t>going</a:t>
            </a:r>
            <a:r>
              <a:rPr lang="fr-FR" sz="1800" dirty="0"/>
              <a:t> out </a:t>
            </a:r>
            <a:r>
              <a:rPr lang="fr-FR" sz="1800" dirty="0" err="1"/>
              <a:t>with</a:t>
            </a:r>
            <a:r>
              <a:rPr lang="fr-FR" sz="1800" dirty="0"/>
              <a:t> </a:t>
            </a:r>
            <a:r>
              <a:rPr lang="fr-FR" sz="1800" dirty="0" err="1"/>
              <a:t>friends</a:t>
            </a:r>
            <a:r>
              <a:rPr lang="fr-FR" sz="1800" dirty="0"/>
              <a:t> (</a:t>
            </a:r>
            <a:r>
              <a:rPr lang="fr-FR" sz="1800" dirty="0" err="1"/>
              <a:t>numeric</a:t>
            </a:r>
            <a:r>
              <a:rPr lang="fr-FR" sz="1800" dirty="0"/>
              <a:t>: </a:t>
            </a:r>
            <a:r>
              <a:rPr lang="fr-FR" sz="1800" dirty="0" err="1"/>
              <a:t>from</a:t>
            </a:r>
            <a:r>
              <a:rPr lang="fr-FR" sz="1800" dirty="0"/>
              <a:t> 1 - </a:t>
            </a:r>
            <a:r>
              <a:rPr lang="fr-FR" sz="1800" dirty="0" err="1"/>
              <a:t>very</a:t>
            </a:r>
            <a:r>
              <a:rPr lang="fr-FR" sz="1800" dirty="0"/>
              <a:t> </a:t>
            </a:r>
            <a:r>
              <a:rPr lang="fr-FR" sz="1800" dirty="0" err="1"/>
              <a:t>low</a:t>
            </a:r>
            <a:r>
              <a:rPr lang="fr-FR" sz="1800" dirty="0"/>
              <a:t> to 5 - </a:t>
            </a:r>
            <a:r>
              <a:rPr lang="fr-FR" sz="1800" dirty="0" err="1"/>
              <a:t>very</a:t>
            </a:r>
            <a:r>
              <a:rPr lang="fr-FR" sz="1800" dirty="0"/>
              <a:t> high)</a:t>
            </a:r>
          </a:p>
          <a:p>
            <a:r>
              <a:rPr lang="fr-FR" sz="1800" dirty="0"/>
              <a:t>27 </a:t>
            </a:r>
            <a:r>
              <a:rPr lang="fr-FR" sz="1800" dirty="0" err="1"/>
              <a:t>Dalc</a:t>
            </a:r>
            <a:r>
              <a:rPr lang="fr-FR" sz="1800" dirty="0"/>
              <a:t> - </a:t>
            </a:r>
            <a:r>
              <a:rPr lang="fr-FR" sz="1800" dirty="0" err="1"/>
              <a:t>workday</a:t>
            </a:r>
            <a:r>
              <a:rPr lang="fr-FR" sz="1800" dirty="0"/>
              <a:t> </a:t>
            </a:r>
            <a:r>
              <a:rPr lang="fr-FR" sz="1800" dirty="0" err="1"/>
              <a:t>alcohol</a:t>
            </a:r>
            <a:r>
              <a:rPr lang="fr-FR" sz="1800" dirty="0"/>
              <a:t> </a:t>
            </a:r>
            <a:r>
              <a:rPr lang="fr-FR" sz="1800" dirty="0" err="1"/>
              <a:t>consumption</a:t>
            </a:r>
            <a:r>
              <a:rPr lang="fr-FR" sz="1800" dirty="0"/>
              <a:t> (</a:t>
            </a:r>
            <a:r>
              <a:rPr lang="fr-FR" sz="1800" dirty="0" err="1"/>
              <a:t>numeric</a:t>
            </a:r>
            <a:r>
              <a:rPr lang="fr-FR" sz="1800" dirty="0"/>
              <a:t>: </a:t>
            </a:r>
            <a:r>
              <a:rPr lang="fr-FR" sz="1800" dirty="0" err="1"/>
              <a:t>from</a:t>
            </a:r>
            <a:r>
              <a:rPr lang="fr-FR" sz="1800" dirty="0"/>
              <a:t> 1 - </a:t>
            </a:r>
            <a:r>
              <a:rPr lang="fr-FR" sz="1800" dirty="0" err="1"/>
              <a:t>very</a:t>
            </a:r>
            <a:r>
              <a:rPr lang="fr-FR" sz="1800" dirty="0"/>
              <a:t> </a:t>
            </a:r>
            <a:r>
              <a:rPr lang="fr-FR" sz="1800" dirty="0" err="1"/>
              <a:t>low</a:t>
            </a:r>
            <a:r>
              <a:rPr lang="fr-FR" sz="1800" dirty="0"/>
              <a:t> to 5 - </a:t>
            </a:r>
            <a:r>
              <a:rPr lang="fr-FR" sz="1800" dirty="0" err="1"/>
              <a:t>very</a:t>
            </a:r>
            <a:r>
              <a:rPr lang="fr-FR" sz="1800" dirty="0"/>
              <a:t> high)</a:t>
            </a:r>
          </a:p>
          <a:p>
            <a:r>
              <a:rPr lang="fr-FR" sz="1800" dirty="0"/>
              <a:t>28 </a:t>
            </a:r>
            <a:r>
              <a:rPr lang="fr-FR" sz="1800" dirty="0" err="1"/>
              <a:t>Walc</a:t>
            </a:r>
            <a:r>
              <a:rPr lang="fr-FR" sz="1800" dirty="0"/>
              <a:t> - weekend </a:t>
            </a:r>
            <a:r>
              <a:rPr lang="fr-FR" sz="1800" dirty="0" err="1"/>
              <a:t>alcohol</a:t>
            </a:r>
            <a:r>
              <a:rPr lang="fr-FR" sz="1800" dirty="0"/>
              <a:t> </a:t>
            </a:r>
            <a:r>
              <a:rPr lang="fr-FR" sz="1800" dirty="0" err="1"/>
              <a:t>consumption</a:t>
            </a:r>
            <a:r>
              <a:rPr lang="fr-FR" sz="1800" dirty="0"/>
              <a:t> (</a:t>
            </a:r>
            <a:r>
              <a:rPr lang="fr-FR" sz="1800" dirty="0" err="1"/>
              <a:t>numeric</a:t>
            </a:r>
            <a:r>
              <a:rPr lang="fr-FR" sz="1800" dirty="0"/>
              <a:t>: </a:t>
            </a:r>
            <a:r>
              <a:rPr lang="fr-FR" sz="1800" dirty="0" err="1"/>
              <a:t>from</a:t>
            </a:r>
            <a:r>
              <a:rPr lang="fr-FR" sz="1800" dirty="0"/>
              <a:t> 1 - </a:t>
            </a:r>
            <a:r>
              <a:rPr lang="fr-FR" sz="1800" dirty="0" err="1"/>
              <a:t>very</a:t>
            </a:r>
            <a:r>
              <a:rPr lang="fr-FR" sz="1800" dirty="0"/>
              <a:t> </a:t>
            </a:r>
            <a:r>
              <a:rPr lang="fr-FR" sz="1800" dirty="0" err="1"/>
              <a:t>low</a:t>
            </a:r>
            <a:r>
              <a:rPr lang="fr-FR" sz="1800" dirty="0"/>
              <a:t> to 5 - </a:t>
            </a:r>
            <a:r>
              <a:rPr lang="fr-FR" sz="1800" dirty="0" err="1"/>
              <a:t>very</a:t>
            </a:r>
            <a:r>
              <a:rPr lang="fr-FR" sz="1800" dirty="0"/>
              <a:t> high)</a:t>
            </a:r>
          </a:p>
          <a:p>
            <a:r>
              <a:rPr lang="fr-FR" sz="1800" dirty="0"/>
              <a:t>29 </a:t>
            </a:r>
            <a:r>
              <a:rPr lang="fr-FR" sz="1800" dirty="0" err="1"/>
              <a:t>health</a:t>
            </a:r>
            <a:r>
              <a:rPr lang="fr-FR" sz="1800" dirty="0"/>
              <a:t> - </a:t>
            </a:r>
            <a:r>
              <a:rPr lang="fr-FR" sz="1800" dirty="0" err="1"/>
              <a:t>current</a:t>
            </a:r>
            <a:r>
              <a:rPr lang="fr-FR" sz="1800" dirty="0"/>
              <a:t> </a:t>
            </a:r>
            <a:r>
              <a:rPr lang="fr-FR" sz="1800" dirty="0" err="1"/>
              <a:t>health</a:t>
            </a:r>
            <a:r>
              <a:rPr lang="fr-FR" sz="1800" dirty="0"/>
              <a:t> </a:t>
            </a:r>
            <a:r>
              <a:rPr lang="fr-FR" sz="1800" dirty="0" err="1"/>
              <a:t>status</a:t>
            </a:r>
            <a:r>
              <a:rPr lang="fr-FR" sz="1800" dirty="0"/>
              <a:t> (</a:t>
            </a:r>
            <a:r>
              <a:rPr lang="fr-FR" sz="1800" dirty="0" err="1"/>
              <a:t>numeric</a:t>
            </a:r>
            <a:r>
              <a:rPr lang="fr-FR" sz="1800" dirty="0"/>
              <a:t>: </a:t>
            </a:r>
            <a:r>
              <a:rPr lang="fr-FR" sz="1800" dirty="0" err="1"/>
              <a:t>from</a:t>
            </a:r>
            <a:r>
              <a:rPr lang="fr-FR" sz="1800" dirty="0"/>
              <a:t> 1 - </a:t>
            </a:r>
            <a:r>
              <a:rPr lang="fr-FR" sz="1800" dirty="0" err="1"/>
              <a:t>very</a:t>
            </a:r>
            <a:r>
              <a:rPr lang="fr-FR" sz="1800" dirty="0"/>
              <a:t> </a:t>
            </a:r>
            <a:r>
              <a:rPr lang="fr-FR" sz="1800" dirty="0" err="1"/>
              <a:t>bad</a:t>
            </a:r>
            <a:r>
              <a:rPr lang="fr-FR" sz="1800" dirty="0"/>
              <a:t> to 5 - </a:t>
            </a:r>
            <a:r>
              <a:rPr lang="fr-FR" sz="1800" dirty="0" err="1"/>
              <a:t>very</a:t>
            </a:r>
            <a:r>
              <a:rPr lang="fr-FR" sz="1800" dirty="0"/>
              <a:t> good)</a:t>
            </a:r>
          </a:p>
          <a:p>
            <a:r>
              <a:rPr lang="fr-FR" sz="1800" dirty="0"/>
              <a:t>30 absences - </a:t>
            </a:r>
            <a:r>
              <a:rPr lang="fr-FR" sz="1800" dirty="0" err="1"/>
              <a:t>number</a:t>
            </a:r>
            <a:r>
              <a:rPr lang="fr-FR" sz="1800" dirty="0"/>
              <a:t> of </a:t>
            </a:r>
            <a:r>
              <a:rPr lang="fr-FR" sz="1800" dirty="0" err="1"/>
              <a:t>school</a:t>
            </a:r>
            <a:r>
              <a:rPr lang="fr-FR" sz="1800" dirty="0"/>
              <a:t> absences (</a:t>
            </a:r>
            <a:r>
              <a:rPr lang="fr-FR" sz="1800" dirty="0" err="1"/>
              <a:t>numeric</a:t>
            </a:r>
            <a:r>
              <a:rPr lang="fr-FR" sz="1800" dirty="0"/>
              <a:t>: </a:t>
            </a:r>
            <a:r>
              <a:rPr lang="fr-FR" sz="1800" dirty="0" err="1"/>
              <a:t>from</a:t>
            </a:r>
            <a:r>
              <a:rPr lang="fr-FR" sz="1800" dirty="0"/>
              <a:t> 0 to 93)</a:t>
            </a:r>
          </a:p>
          <a:p>
            <a:r>
              <a:rPr lang="fr-FR" sz="1800" dirty="0"/>
              <a:t>31 G1 - first </a:t>
            </a:r>
            <a:r>
              <a:rPr lang="fr-FR" sz="1800" dirty="0" err="1"/>
              <a:t>period</a:t>
            </a:r>
            <a:r>
              <a:rPr lang="fr-FR" sz="1800" dirty="0"/>
              <a:t> grade (</a:t>
            </a:r>
            <a:r>
              <a:rPr lang="fr-FR" sz="1800" dirty="0" err="1"/>
              <a:t>numeric</a:t>
            </a:r>
            <a:r>
              <a:rPr lang="fr-FR" sz="1800" dirty="0"/>
              <a:t>: </a:t>
            </a:r>
            <a:r>
              <a:rPr lang="fr-FR" sz="1800" dirty="0" err="1"/>
              <a:t>from</a:t>
            </a:r>
            <a:r>
              <a:rPr lang="fr-FR" sz="1800" dirty="0"/>
              <a:t> 0 to 20)</a:t>
            </a:r>
          </a:p>
          <a:p>
            <a:r>
              <a:rPr lang="fr-FR" sz="1800" dirty="0"/>
              <a:t>31 G2 - second </a:t>
            </a:r>
            <a:r>
              <a:rPr lang="fr-FR" sz="1800" dirty="0" err="1"/>
              <a:t>period</a:t>
            </a:r>
            <a:r>
              <a:rPr lang="fr-FR" sz="1800" dirty="0"/>
              <a:t> grade (</a:t>
            </a:r>
            <a:r>
              <a:rPr lang="fr-FR" sz="1800" dirty="0" err="1"/>
              <a:t>numeric</a:t>
            </a:r>
            <a:r>
              <a:rPr lang="fr-FR" sz="1800" dirty="0"/>
              <a:t>: </a:t>
            </a:r>
            <a:r>
              <a:rPr lang="fr-FR" sz="1800" dirty="0" err="1"/>
              <a:t>from</a:t>
            </a:r>
            <a:r>
              <a:rPr lang="fr-FR" sz="1800" dirty="0"/>
              <a:t> 0 to 20)</a:t>
            </a:r>
          </a:p>
          <a:p>
            <a:r>
              <a:rPr lang="fr-FR" sz="1800" dirty="0"/>
              <a:t>32 G3 - final grade (</a:t>
            </a:r>
            <a:r>
              <a:rPr lang="fr-FR" sz="1800" dirty="0" err="1"/>
              <a:t>numeric</a:t>
            </a:r>
            <a:r>
              <a:rPr lang="fr-FR" sz="1800" dirty="0"/>
              <a:t>: </a:t>
            </a:r>
            <a:r>
              <a:rPr lang="fr-FR" sz="1800" dirty="0" err="1"/>
              <a:t>from</a:t>
            </a:r>
            <a:r>
              <a:rPr lang="fr-FR" sz="1800" dirty="0"/>
              <a:t> 0 to 20, output </a:t>
            </a:r>
            <a:r>
              <a:rPr lang="fr-FR" sz="1800" dirty="0" err="1"/>
              <a:t>target</a:t>
            </a:r>
            <a:r>
              <a:rPr lang="fr-FR" sz="1800" dirty="0"/>
              <a:t>)</a:t>
            </a:r>
            <a:endParaRPr kumimoji="0" lang="fr-FR" sz="1800" b="0" i="0" u="none" strike="noStrike" cap="none" spc="0" normalizeH="0" baseline="0" dirty="0">
              <a:ln>
                <a:noFill/>
              </a:ln>
              <a:solidFill>
                <a:srgbClr val="004141"/>
              </a:solidFill>
              <a:effectLst/>
              <a:uFillTx/>
              <a:latin typeface="Palatino"/>
              <a:ea typeface="Palatino"/>
              <a:cs typeface="Palatino"/>
              <a:sym typeface="Palatino"/>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Data Description"/>
          <p:cNvSpPr txBox="1">
            <a:spLocks noGrp="1"/>
          </p:cNvSpPr>
          <p:nvPr>
            <p:ph type="title" idx="4294967295"/>
          </p:nvPr>
        </p:nvSpPr>
        <p:spPr>
          <a:xfrm>
            <a:off x="952500" y="1143000"/>
            <a:ext cx="22479000" cy="1663700"/>
          </a:xfrm>
          <a:prstGeom prst="rect">
            <a:avLst/>
          </a:prstGeom>
        </p:spPr>
        <p:txBody>
          <a:bodyPr>
            <a:normAutofit/>
          </a:bodyPr>
          <a:lstStyle/>
          <a:p>
            <a:r>
              <a:rPr lang="it-IT" dirty="0"/>
              <a:t>Exploratory analysis</a:t>
            </a:r>
            <a:endParaRPr dirty="0"/>
          </a:p>
        </p:txBody>
      </p:sp>
      <p:sp>
        <p:nvSpPr>
          <p:cNvPr id="130" name="Categorial Variables"/>
          <p:cNvSpPr txBox="1"/>
          <p:nvPr/>
        </p:nvSpPr>
        <p:spPr>
          <a:xfrm>
            <a:off x="1007697" y="3357562"/>
            <a:ext cx="4333018" cy="701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defTabSz="914400">
              <a:defRPr sz="3600" b="1">
                <a:solidFill>
                  <a:srgbClr val="414141"/>
                </a:solidFill>
              </a:defRPr>
            </a:lvl1pPr>
          </a:lstStyle>
          <a:p>
            <a:r>
              <a:t>Categorial Variables</a:t>
            </a:r>
          </a:p>
        </p:txBody>
      </p:sp>
      <p:graphicFrame>
        <p:nvGraphicFramePr>
          <p:cNvPr id="131" name="Tableau"/>
          <p:cNvGraphicFramePr/>
          <p:nvPr>
            <p:extLst>
              <p:ext uri="{D42A27DB-BD31-4B8C-83A1-F6EECF244321}">
                <p14:modId xmlns:p14="http://schemas.microsoft.com/office/powerpoint/2010/main" val="1306728465"/>
              </p:ext>
            </p:extLst>
          </p:nvPr>
        </p:nvGraphicFramePr>
        <p:xfrm>
          <a:off x="466725" y="4554537"/>
          <a:ext cx="9061449" cy="7920037"/>
        </p:xfrm>
        <a:graphic>
          <a:graphicData uri="http://schemas.openxmlformats.org/drawingml/2006/table">
            <a:tbl>
              <a:tblPr>
                <a:tableStyleId>{4C3C2611-4C71-4FC5-86AE-919BDF0F9419}</a:tableStyleId>
              </a:tblPr>
              <a:tblGrid>
                <a:gridCol w="1162050">
                  <a:extLst>
                    <a:ext uri="{9D8B030D-6E8A-4147-A177-3AD203B41FA5}">
                      <a16:colId xmlns:a16="http://schemas.microsoft.com/office/drawing/2014/main" val="20000"/>
                    </a:ext>
                  </a:extLst>
                </a:gridCol>
                <a:gridCol w="4443412">
                  <a:extLst>
                    <a:ext uri="{9D8B030D-6E8A-4147-A177-3AD203B41FA5}">
                      <a16:colId xmlns:a16="http://schemas.microsoft.com/office/drawing/2014/main" val="20001"/>
                    </a:ext>
                  </a:extLst>
                </a:gridCol>
                <a:gridCol w="3455987">
                  <a:extLst>
                    <a:ext uri="{9D8B030D-6E8A-4147-A177-3AD203B41FA5}">
                      <a16:colId xmlns:a16="http://schemas.microsoft.com/office/drawing/2014/main" val="20002"/>
                    </a:ext>
                  </a:extLst>
                </a:gridCol>
              </a:tblGrid>
              <a:tr h="1768475">
                <a:tc>
                  <a:txBody>
                    <a:bodyPr/>
                    <a:lstStyle/>
                    <a:p>
                      <a:pPr algn="l">
                        <a:defRPr sz="1800" b="1">
                          <a:solidFill>
                            <a:srgbClr val="000000"/>
                          </a:solidFill>
                        </a:defRPr>
                      </a:pPr>
                      <a:r>
                        <a:t>school</a:t>
                      </a:r>
                    </a:p>
                    <a:p>
                      <a:pPr algn="l">
                        <a:defRPr sz="1800" b="1">
                          <a:solidFill>
                            <a:srgbClr val="000000"/>
                          </a:solidFill>
                        </a:defRPr>
                      </a:pPr>
                      <a:endParaRPr/>
                    </a:p>
                    <a:p>
                      <a:pPr algn="l">
                        <a:defRPr sz="1800" i="1">
                          <a:solidFill>
                            <a:srgbClr val="000000"/>
                          </a:solidFill>
                        </a:defRPr>
                      </a:pPr>
                      <a:r>
                        <a:t>factor</a:t>
                      </a:r>
                    </a:p>
                  </a:txBody>
                  <a:tcPr marL="45715" marR="45715" marT="45715" marB="45715" horzOverflow="overflow">
                    <a:noFill/>
                  </a:tcPr>
                </a:tc>
                <a:tc>
                  <a:txBody>
                    <a:bodyPr/>
                    <a:lstStyle/>
                    <a:p>
                      <a:pPr algn="l">
                        <a:defRPr sz="1800">
                          <a:solidFill>
                            <a:srgbClr val="000000"/>
                          </a:solidFill>
                        </a:defRPr>
                      </a:pPr>
                      <a:r>
                        <a:rPr dirty="0"/>
                        <a:t>School attended </a:t>
                      </a:r>
                    </a:p>
                    <a:p>
                      <a:pPr algn="l">
                        <a:defRPr sz="1800">
                          <a:solidFill>
                            <a:srgbClr val="000000"/>
                          </a:solidFill>
                        </a:defRPr>
                      </a:pPr>
                      <a:endParaRPr dirty="0"/>
                    </a:p>
                    <a:p>
                      <a:pPr algn="l">
                        <a:defRPr sz="1800">
                          <a:solidFill>
                            <a:srgbClr val="000000"/>
                          </a:solidFill>
                        </a:defRPr>
                      </a:pPr>
                      <a:endParaRPr dirty="0"/>
                    </a:p>
                    <a:p>
                      <a:pPr algn="l">
                        <a:defRPr sz="1800">
                          <a:solidFill>
                            <a:srgbClr val="000000"/>
                          </a:solidFill>
                        </a:defRPr>
                      </a:pPr>
                      <a:r>
                        <a:rPr dirty="0"/>
                        <a:t>2 levels : Gabriel Pereira or </a:t>
                      </a:r>
                      <a:r>
                        <a:rPr dirty="0" err="1"/>
                        <a:t>Mousinho</a:t>
                      </a:r>
                      <a:r>
                        <a:rPr dirty="0"/>
                        <a:t> da Silveira </a:t>
                      </a:r>
                    </a:p>
                  </a:txBody>
                  <a:tcPr marL="45715" marR="45715" marT="45715" marB="45715" horzOverflow="overflow">
                    <a:noFill/>
                  </a:tcPr>
                </a:tc>
                <a:tc>
                  <a:txBody>
                    <a:bodyPr/>
                    <a:lstStyle/>
                    <a:p>
                      <a:pPr algn="l">
                        <a:defRPr sz="1800" b="1">
                          <a:solidFill>
                            <a:srgbClr val="414141"/>
                          </a:solidFill>
                        </a:defRPr>
                      </a:pPr>
                      <a:endParaRPr/>
                    </a:p>
                  </a:txBody>
                  <a:tcPr marL="45715" marR="45715" marT="45715" marB="45715" horzOverflow="overflow">
                    <a:noFill/>
                  </a:tcPr>
                </a:tc>
                <a:extLst>
                  <a:ext uri="{0D108BD9-81ED-4DB2-BD59-A6C34878D82A}">
                    <a16:rowId xmlns:a16="http://schemas.microsoft.com/office/drawing/2014/main" val="10000"/>
                  </a:ext>
                </a:extLst>
              </a:tr>
              <a:tr h="1770062">
                <a:tc>
                  <a:txBody>
                    <a:bodyPr/>
                    <a:lstStyle/>
                    <a:p>
                      <a:pPr algn="l">
                        <a:defRPr sz="1800" b="1">
                          <a:solidFill>
                            <a:srgbClr val="000000"/>
                          </a:solidFill>
                        </a:defRPr>
                      </a:pPr>
                      <a:r>
                        <a:t>sex</a:t>
                      </a:r>
                    </a:p>
                    <a:p>
                      <a:pPr algn="l">
                        <a:defRPr sz="1800" b="1">
                          <a:solidFill>
                            <a:srgbClr val="000000"/>
                          </a:solidFill>
                        </a:defRPr>
                      </a:pPr>
                      <a:endParaRPr/>
                    </a:p>
                    <a:p>
                      <a:pPr algn="l">
                        <a:defRPr sz="1800" i="1">
                          <a:solidFill>
                            <a:srgbClr val="000000"/>
                          </a:solidFill>
                        </a:defRPr>
                      </a:pPr>
                      <a:r>
                        <a:t>factor</a:t>
                      </a:r>
                    </a:p>
                  </a:txBody>
                  <a:tcPr marL="45715" marR="45715" marT="45715" marB="45715" horzOverflow="overflow">
                    <a:noFill/>
                  </a:tcPr>
                </a:tc>
                <a:tc>
                  <a:txBody>
                    <a:bodyPr/>
                    <a:lstStyle/>
                    <a:p>
                      <a:pPr algn="l">
                        <a:defRPr sz="1800">
                          <a:solidFill>
                            <a:srgbClr val="000000"/>
                          </a:solidFill>
                        </a:defRPr>
                      </a:pPr>
                      <a:r>
                        <a:rPr dirty="0"/>
                        <a:t>Gender</a:t>
                      </a:r>
                    </a:p>
                    <a:p>
                      <a:pPr algn="l">
                        <a:defRPr sz="1800">
                          <a:solidFill>
                            <a:srgbClr val="000000"/>
                          </a:solidFill>
                        </a:defRPr>
                      </a:pPr>
                      <a:endParaRPr dirty="0"/>
                    </a:p>
                    <a:p>
                      <a:pPr algn="l">
                        <a:defRPr sz="1800">
                          <a:solidFill>
                            <a:srgbClr val="000000"/>
                          </a:solidFill>
                        </a:defRPr>
                      </a:pPr>
                      <a:endParaRPr dirty="0"/>
                    </a:p>
                    <a:p>
                      <a:pPr algn="l">
                        <a:defRPr sz="1800">
                          <a:solidFill>
                            <a:srgbClr val="000000"/>
                          </a:solidFill>
                        </a:defRPr>
                      </a:pPr>
                      <a:r>
                        <a:rPr dirty="0"/>
                        <a:t>2 levels: M or F</a:t>
                      </a:r>
                    </a:p>
                  </a:txBody>
                  <a:tcPr marL="45715" marR="45715" marT="45715" marB="45715" horzOverflow="overflow">
                    <a:noFill/>
                  </a:tcPr>
                </a:tc>
                <a:tc>
                  <a:txBody>
                    <a:bodyPr/>
                    <a:lstStyle/>
                    <a:p>
                      <a:pPr algn="l">
                        <a:defRPr sz="1800">
                          <a:solidFill>
                            <a:srgbClr val="C9C3BA"/>
                          </a:solidFill>
                        </a:defRPr>
                      </a:pPr>
                      <a:endParaRPr/>
                    </a:p>
                  </a:txBody>
                  <a:tcPr marL="45715" marR="45715" marT="45715" marB="45715" horzOverflow="overflow">
                    <a:noFill/>
                  </a:tcPr>
                </a:tc>
                <a:extLst>
                  <a:ext uri="{0D108BD9-81ED-4DB2-BD59-A6C34878D82A}">
                    <a16:rowId xmlns:a16="http://schemas.microsoft.com/office/drawing/2014/main" val="10001"/>
                  </a:ext>
                </a:extLst>
              </a:tr>
              <a:tr h="1768475">
                <a:tc>
                  <a:txBody>
                    <a:bodyPr/>
                    <a:lstStyle/>
                    <a:p>
                      <a:pPr algn="l">
                        <a:defRPr sz="1800" b="1">
                          <a:solidFill>
                            <a:srgbClr val="000000"/>
                          </a:solidFill>
                        </a:defRPr>
                      </a:pPr>
                      <a:r>
                        <a:rPr dirty="0"/>
                        <a:t>a</a:t>
                      </a:r>
                      <a:r>
                        <a:rPr lang="fr-FR" dirty="0"/>
                        <a:t>d</a:t>
                      </a:r>
                      <a:r>
                        <a:rPr dirty="0"/>
                        <a:t>dress</a:t>
                      </a:r>
                    </a:p>
                    <a:p>
                      <a:pPr algn="l">
                        <a:defRPr sz="1800" b="1">
                          <a:solidFill>
                            <a:srgbClr val="000000"/>
                          </a:solidFill>
                        </a:defRPr>
                      </a:pPr>
                      <a:endParaRPr dirty="0"/>
                    </a:p>
                    <a:p>
                      <a:pPr algn="l">
                        <a:defRPr sz="1800" i="1">
                          <a:solidFill>
                            <a:srgbClr val="000000"/>
                          </a:solidFill>
                        </a:defRPr>
                      </a:pPr>
                      <a:r>
                        <a:rPr dirty="0"/>
                        <a:t>factor</a:t>
                      </a:r>
                    </a:p>
                  </a:txBody>
                  <a:tcPr marL="45715" marR="45715" marT="45715" marB="45715" horzOverflow="overflow">
                    <a:noFill/>
                  </a:tcPr>
                </a:tc>
                <a:tc>
                  <a:txBody>
                    <a:bodyPr/>
                    <a:lstStyle/>
                    <a:p>
                      <a:pPr algn="l">
                        <a:defRPr sz="1800">
                          <a:solidFill>
                            <a:srgbClr val="000000"/>
                          </a:solidFill>
                        </a:defRPr>
                      </a:pPr>
                      <a:r>
                        <a:t>Home address type </a:t>
                      </a:r>
                    </a:p>
                    <a:p>
                      <a:pPr algn="l">
                        <a:defRPr sz="1800">
                          <a:solidFill>
                            <a:srgbClr val="000000"/>
                          </a:solidFill>
                        </a:defRPr>
                      </a:pPr>
                      <a:endParaRPr/>
                    </a:p>
                    <a:p>
                      <a:pPr algn="l">
                        <a:defRPr sz="1800">
                          <a:solidFill>
                            <a:srgbClr val="000000"/>
                          </a:solidFill>
                        </a:defRPr>
                      </a:pPr>
                      <a:endParaRPr/>
                    </a:p>
                    <a:p>
                      <a:pPr algn="l">
                        <a:defRPr sz="1800">
                          <a:solidFill>
                            <a:srgbClr val="000000"/>
                          </a:solidFill>
                        </a:defRPr>
                      </a:pPr>
                      <a:r>
                        <a:t>2 levels: rural of urban</a:t>
                      </a:r>
                    </a:p>
                  </a:txBody>
                  <a:tcPr marL="45715" marR="45715" marT="45715" marB="45715" horzOverflow="overflow">
                    <a:noFill/>
                  </a:tcPr>
                </a:tc>
                <a:tc>
                  <a:txBody>
                    <a:bodyPr/>
                    <a:lstStyle/>
                    <a:p>
                      <a:pPr algn="l">
                        <a:defRPr sz="1800">
                          <a:solidFill>
                            <a:srgbClr val="C9C3BA"/>
                          </a:solidFill>
                        </a:defRPr>
                      </a:pPr>
                      <a:endParaRPr/>
                    </a:p>
                  </a:txBody>
                  <a:tcPr marL="45715" marR="45715" marT="45715" marB="45715" horzOverflow="overflow">
                    <a:noFill/>
                  </a:tcPr>
                </a:tc>
                <a:extLst>
                  <a:ext uri="{0D108BD9-81ED-4DB2-BD59-A6C34878D82A}">
                    <a16:rowId xmlns:a16="http://schemas.microsoft.com/office/drawing/2014/main" val="10002"/>
                  </a:ext>
                </a:extLst>
              </a:tr>
              <a:tr h="2613025">
                <a:tc>
                  <a:txBody>
                    <a:bodyPr/>
                    <a:lstStyle/>
                    <a:p>
                      <a:pPr algn="l">
                        <a:defRPr sz="1800" b="1">
                          <a:solidFill>
                            <a:srgbClr val="000000"/>
                          </a:solidFill>
                        </a:defRPr>
                      </a:pPr>
                      <a:r>
                        <a:t>famsize</a:t>
                      </a:r>
                    </a:p>
                    <a:p>
                      <a:pPr algn="l">
                        <a:defRPr sz="1800" b="1">
                          <a:solidFill>
                            <a:srgbClr val="000000"/>
                          </a:solidFill>
                        </a:defRPr>
                      </a:pPr>
                      <a:endParaRPr/>
                    </a:p>
                    <a:p>
                      <a:pPr algn="l">
                        <a:defRPr sz="1800" i="1">
                          <a:solidFill>
                            <a:srgbClr val="000000"/>
                          </a:solidFill>
                        </a:defRPr>
                      </a:pPr>
                      <a:r>
                        <a:t>factor</a:t>
                      </a:r>
                    </a:p>
                  </a:txBody>
                  <a:tcPr marL="45715" marR="45715" marT="45715" marB="45715" horzOverflow="overflow">
                    <a:noFill/>
                  </a:tcPr>
                </a:tc>
                <a:tc>
                  <a:txBody>
                    <a:bodyPr/>
                    <a:lstStyle/>
                    <a:p>
                      <a:pPr algn="l">
                        <a:defRPr sz="1800">
                          <a:solidFill>
                            <a:srgbClr val="000000"/>
                          </a:solidFill>
                        </a:defRPr>
                      </a:pPr>
                      <a:r>
                        <a:rPr lang="it-IT" dirty="0"/>
                        <a:t>Family’s size</a:t>
                      </a:r>
                      <a:endParaRPr dirty="0"/>
                    </a:p>
                    <a:p>
                      <a:pPr algn="l">
                        <a:defRPr sz="1800">
                          <a:solidFill>
                            <a:srgbClr val="000000"/>
                          </a:solidFill>
                        </a:defRPr>
                      </a:pPr>
                      <a:endParaRPr dirty="0"/>
                    </a:p>
                    <a:p>
                      <a:pPr algn="l">
                        <a:defRPr sz="1800">
                          <a:solidFill>
                            <a:srgbClr val="000000"/>
                          </a:solidFill>
                        </a:defRPr>
                      </a:pPr>
                      <a:endParaRPr dirty="0"/>
                    </a:p>
                    <a:p>
                      <a:pPr algn="l">
                        <a:defRPr sz="1800">
                          <a:solidFill>
                            <a:srgbClr val="000000"/>
                          </a:solidFill>
                        </a:defRPr>
                      </a:pPr>
                      <a:r>
                        <a:rPr dirty="0"/>
                        <a:t>2 levels: more or less than 3 members</a:t>
                      </a:r>
                    </a:p>
                  </a:txBody>
                  <a:tcPr marL="45715" marR="45715" marT="45715" marB="45715" horzOverflow="overflow">
                    <a:noFill/>
                  </a:tcPr>
                </a:tc>
                <a:tc>
                  <a:txBody>
                    <a:bodyPr/>
                    <a:lstStyle/>
                    <a:p>
                      <a:pPr algn="l">
                        <a:defRPr sz="1800">
                          <a:solidFill>
                            <a:srgbClr val="C9C3BA"/>
                          </a:solidFill>
                        </a:defRPr>
                      </a:pPr>
                      <a:endParaRPr dirty="0"/>
                    </a:p>
                  </a:txBody>
                  <a:tcPr marL="45715" marR="45715" marT="45715" marB="45715" horzOverflow="overflow">
                    <a:noFill/>
                  </a:tcPr>
                </a:tc>
                <a:extLst>
                  <a:ext uri="{0D108BD9-81ED-4DB2-BD59-A6C34878D82A}">
                    <a16:rowId xmlns:a16="http://schemas.microsoft.com/office/drawing/2014/main" val="10003"/>
                  </a:ext>
                </a:extLst>
              </a:tr>
            </a:tbl>
          </a:graphicData>
        </a:graphic>
      </p:graphicFrame>
      <p:pic>
        <p:nvPicPr>
          <p:cNvPr id="132" name="image.png" descr="image.png"/>
          <p:cNvPicPr>
            <a:picLocks noChangeAspect="1"/>
          </p:cNvPicPr>
          <p:nvPr/>
        </p:nvPicPr>
        <p:blipFill rotWithShape="1">
          <a:blip r:embed="rId2"/>
          <a:srcRect t="16424"/>
          <a:stretch/>
        </p:blipFill>
        <p:spPr>
          <a:xfrm>
            <a:off x="6231080" y="4803006"/>
            <a:ext cx="2603500" cy="1635894"/>
          </a:xfrm>
          <a:prstGeom prst="rect">
            <a:avLst/>
          </a:prstGeom>
          <a:ln w="12700">
            <a:miter lim="400000"/>
          </a:ln>
        </p:spPr>
      </p:pic>
      <p:graphicFrame>
        <p:nvGraphicFramePr>
          <p:cNvPr id="136" name="Tableau"/>
          <p:cNvGraphicFramePr/>
          <p:nvPr>
            <p:extLst>
              <p:ext uri="{D42A27DB-BD31-4B8C-83A1-F6EECF244321}">
                <p14:modId xmlns:p14="http://schemas.microsoft.com/office/powerpoint/2010/main" val="3427072407"/>
              </p:ext>
            </p:extLst>
          </p:nvPr>
        </p:nvGraphicFramePr>
        <p:xfrm>
          <a:off x="12336462" y="3544887"/>
          <a:ext cx="10372724" cy="9836150"/>
        </p:xfrm>
        <a:graphic>
          <a:graphicData uri="http://schemas.openxmlformats.org/drawingml/2006/table">
            <a:tbl>
              <a:tblPr>
                <a:tableStyleId>{4C3C2611-4C71-4FC5-86AE-919BDF0F9419}</a:tableStyleId>
              </a:tblPr>
              <a:tblGrid>
                <a:gridCol w="1160462">
                  <a:extLst>
                    <a:ext uri="{9D8B030D-6E8A-4147-A177-3AD203B41FA5}">
                      <a16:colId xmlns:a16="http://schemas.microsoft.com/office/drawing/2014/main" val="20000"/>
                    </a:ext>
                  </a:extLst>
                </a:gridCol>
                <a:gridCol w="4603750">
                  <a:extLst>
                    <a:ext uri="{9D8B030D-6E8A-4147-A177-3AD203B41FA5}">
                      <a16:colId xmlns:a16="http://schemas.microsoft.com/office/drawing/2014/main" val="20001"/>
                    </a:ext>
                  </a:extLst>
                </a:gridCol>
                <a:gridCol w="4608512">
                  <a:extLst>
                    <a:ext uri="{9D8B030D-6E8A-4147-A177-3AD203B41FA5}">
                      <a16:colId xmlns:a16="http://schemas.microsoft.com/office/drawing/2014/main" val="20002"/>
                    </a:ext>
                  </a:extLst>
                </a:gridCol>
              </a:tblGrid>
              <a:tr h="1863725">
                <a:tc>
                  <a:txBody>
                    <a:bodyPr/>
                    <a:lstStyle/>
                    <a:p>
                      <a:pPr algn="l">
                        <a:defRPr sz="1800" b="1">
                          <a:solidFill>
                            <a:srgbClr val="000000"/>
                          </a:solidFill>
                        </a:defRPr>
                      </a:pPr>
                      <a:r>
                        <a:t>Pstatus</a:t>
                      </a:r>
                    </a:p>
                    <a:p>
                      <a:pPr algn="l">
                        <a:defRPr sz="1800">
                          <a:solidFill>
                            <a:srgbClr val="000000"/>
                          </a:solidFill>
                        </a:defRPr>
                      </a:pPr>
                      <a:endParaRPr/>
                    </a:p>
                    <a:p>
                      <a:pPr algn="l">
                        <a:defRPr sz="1800" i="1">
                          <a:solidFill>
                            <a:srgbClr val="000000"/>
                          </a:solidFill>
                        </a:defRPr>
                      </a:pPr>
                      <a:r>
                        <a:t>factor</a:t>
                      </a:r>
                    </a:p>
                  </a:txBody>
                  <a:tcPr marL="45726" marR="45726" marT="45726" marB="45726" horzOverflow="overflow">
                    <a:noFill/>
                  </a:tcPr>
                </a:tc>
                <a:tc>
                  <a:txBody>
                    <a:bodyPr/>
                    <a:lstStyle/>
                    <a:p>
                      <a:pPr algn="l">
                        <a:defRPr sz="1800">
                          <a:solidFill>
                            <a:srgbClr val="000000"/>
                          </a:solidFill>
                        </a:defRPr>
                      </a:pPr>
                      <a:r>
                        <a:t>Parents cohabitation status </a:t>
                      </a:r>
                    </a:p>
                    <a:p>
                      <a:pPr algn="l">
                        <a:defRPr sz="1800">
                          <a:solidFill>
                            <a:srgbClr val="000000"/>
                          </a:solidFill>
                        </a:defRPr>
                      </a:pPr>
                      <a:endParaRPr/>
                    </a:p>
                    <a:p>
                      <a:pPr algn="l">
                        <a:defRPr sz="1800">
                          <a:solidFill>
                            <a:srgbClr val="000000"/>
                          </a:solidFill>
                        </a:defRPr>
                      </a:pPr>
                      <a:endParaRPr/>
                    </a:p>
                    <a:p>
                      <a:pPr algn="l">
                        <a:defRPr sz="1800">
                          <a:solidFill>
                            <a:srgbClr val="000000"/>
                          </a:solidFill>
                        </a:defRPr>
                      </a:pPr>
                      <a:r>
                        <a:t>2 levels: living apart or together</a:t>
                      </a:r>
                    </a:p>
                  </a:txBody>
                  <a:tcPr marL="45726" marR="45726" marT="45726" marB="45726" horzOverflow="overflow">
                    <a:noFill/>
                  </a:tcPr>
                </a:tc>
                <a:tc>
                  <a:txBody>
                    <a:bodyPr/>
                    <a:lstStyle/>
                    <a:p>
                      <a:pPr algn="l">
                        <a:defRPr sz="1800">
                          <a:solidFill>
                            <a:srgbClr val="414141"/>
                          </a:solidFill>
                          <a:latin typeface="Arial"/>
                          <a:ea typeface="Arial"/>
                          <a:cs typeface="Arial"/>
                          <a:sym typeface="Arial"/>
                        </a:defRPr>
                      </a:pPr>
                      <a:endParaRPr/>
                    </a:p>
                  </a:txBody>
                  <a:tcPr marL="45726" marR="45726" marT="45726" marB="45726" horzOverflow="overflow">
                    <a:noFill/>
                  </a:tcPr>
                </a:tc>
                <a:extLst>
                  <a:ext uri="{0D108BD9-81ED-4DB2-BD59-A6C34878D82A}">
                    <a16:rowId xmlns:a16="http://schemas.microsoft.com/office/drawing/2014/main" val="10000"/>
                  </a:ext>
                </a:extLst>
              </a:tr>
              <a:tr h="3060700">
                <a:tc>
                  <a:txBody>
                    <a:bodyPr/>
                    <a:lstStyle/>
                    <a:p>
                      <a:pPr algn="l">
                        <a:defRPr sz="1800" b="1">
                          <a:solidFill>
                            <a:srgbClr val="000000"/>
                          </a:solidFill>
                        </a:defRPr>
                      </a:pPr>
                      <a:r>
                        <a:t>Mjob</a:t>
                      </a:r>
                    </a:p>
                    <a:p>
                      <a:pPr algn="l">
                        <a:defRPr sz="1800" b="1">
                          <a:solidFill>
                            <a:srgbClr val="000000"/>
                          </a:solidFill>
                        </a:defRPr>
                      </a:pPr>
                      <a:endParaRPr/>
                    </a:p>
                    <a:p>
                      <a:pPr algn="l">
                        <a:defRPr sz="1800" i="1">
                          <a:solidFill>
                            <a:srgbClr val="000000"/>
                          </a:solidFill>
                        </a:defRPr>
                      </a:pPr>
                      <a:r>
                        <a:t>factor</a:t>
                      </a:r>
                    </a:p>
                  </a:txBody>
                  <a:tcPr marL="45726" marR="45726" marT="45726" marB="45726" horzOverflow="overflow">
                    <a:noFill/>
                  </a:tcPr>
                </a:tc>
                <a:tc>
                  <a:txBody>
                    <a:bodyPr/>
                    <a:lstStyle/>
                    <a:p>
                      <a:pPr algn="l">
                        <a:defRPr sz="1800">
                          <a:solidFill>
                            <a:srgbClr val="000000"/>
                          </a:solidFill>
                        </a:defRPr>
                      </a:pPr>
                      <a:r>
                        <a:rPr dirty="0"/>
                        <a:t>Mother’s professional occupation </a:t>
                      </a:r>
                    </a:p>
                    <a:p>
                      <a:pPr algn="l">
                        <a:defRPr sz="1800">
                          <a:solidFill>
                            <a:srgbClr val="000000"/>
                          </a:solidFill>
                        </a:defRPr>
                      </a:pPr>
                      <a:endParaRPr dirty="0"/>
                    </a:p>
                    <a:p>
                      <a:pPr algn="l">
                        <a:defRPr sz="1800">
                          <a:solidFill>
                            <a:srgbClr val="000000"/>
                          </a:solidFill>
                        </a:defRPr>
                      </a:pPr>
                      <a:endParaRPr dirty="0"/>
                    </a:p>
                    <a:p>
                      <a:pPr algn="l">
                        <a:defRPr sz="1800">
                          <a:solidFill>
                            <a:srgbClr val="000000"/>
                          </a:solidFill>
                        </a:defRPr>
                      </a:pPr>
                      <a:r>
                        <a:rPr dirty="0"/>
                        <a:t>5 levels: at home,</a:t>
                      </a:r>
                      <a:r>
                        <a:rPr lang="fr-FR" dirty="0"/>
                        <a:t> </a:t>
                      </a:r>
                      <a:r>
                        <a:rPr dirty="0"/>
                        <a:t>health sector, services, teacher, other</a:t>
                      </a:r>
                    </a:p>
                  </a:txBody>
                  <a:tcPr marL="45726" marR="45726" marT="45726" marB="45726" horzOverflow="overflow">
                    <a:noFill/>
                  </a:tcPr>
                </a:tc>
                <a:tc>
                  <a:txBody>
                    <a:bodyPr/>
                    <a:lstStyle/>
                    <a:p>
                      <a:pPr algn="l">
                        <a:defRPr sz="1800">
                          <a:solidFill>
                            <a:srgbClr val="C9C3BA"/>
                          </a:solidFill>
                          <a:latin typeface="Arial"/>
                          <a:ea typeface="Arial"/>
                          <a:cs typeface="Arial"/>
                          <a:sym typeface="Arial"/>
                        </a:defRPr>
                      </a:pPr>
                      <a:endParaRPr/>
                    </a:p>
                  </a:txBody>
                  <a:tcPr marL="45726" marR="45726" marT="45726" marB="45726" horzOverflow="overflow">
                    <a:noFill/>
                  </a:tcPr>
                </a:tc>
                <a:extLst>
                  <a:ext uri="{0D108BD9-81ED-4DB2-BD59-A6C34878D82A}">
                    <a16:rowId xmlns:a16="http://schemas.microsoft.com/office/drawing/2014/main" val="10001"/>
                  </a:ext>
                </a:extLst>
              </a:tr>
              <a:tr h="2987675">
                <a:tc>
                  <a:txBody>
                    <a:bodyPr/>
                    <a:lstStyle/>
                    <a:p>
                      <a:pPr algn="l">
                        <a:defRPr sz="1800" b="1">
                          <a:solidFill>
                            <a:srgbClr val="000000"/>
                          </a:solidFill>
                        </a:defRPr>
                      </a:pPr>
                      <a:r>
                        <a:t>Fjob</a:t>
                      </a:r>
                    </a:p>
                    <a:p>
                      <a:pPr algn="l">
                        <a:defRPr sz="1800" b="1">
                          <a:solidFill>
                            <a:srgbClr val="000000"/>
                          </a:solidFill>
                        </a:defRPr>
                      </a:pPr>
                      <a:endParaRPr/>
                    </a:p>
                    <a:p>
                      <a:pPr algn="l">
                        <a:defRPr sz="1800" i="1">
                          <a:solidFill>
                            <a:srgbClr val="000000"/>
                          </a:solidFill>
                        </a:defRPr>
                      </a:pPr>
                      <a:r>
                        <a:t>factor</a:t>
                      </a:r>
                    </a:p>
                  </a:txBody>
                  <a:tcPr marL="45726" marR="45726" marT="45726" marB="45726" horzOverflow="overflow">
                    <a:noFill/>
                  </a:tcPr>
                </a:tc>
                <a:tc>
                  <a:txBody>
                    <a:bodyPr/>
                    <a:lstStyle/>
                    <a:p>
                      <a:pPr algn="l">
                        <a:defRPr sz="1800">
                          <a:solidFill>
                            <a:srgbClr val="000000"/>
                          </a:solidFill>
                        </a:defRPr>
                      </a:pPr>
                      <a:r>
                        <a:rPr dirty="0"/>
                        <a:t>Father’s professional occupation </a:t>
                      </a:r>
                    </a:p>
                    <a:p>
                      <a:pPr algn="l">
                        <a:defRPr sz="1800">
                          <a:solidFill>
                            <a:srgbClr val="000000"/>
                          </a:solidFill>
                        </a:defRPr>
                      </a:pPr>
                      <a:endParaRPr dirty="0"/>
                    </a:p>
                    <a:p>
                      <a:pPr algn="l">
                        <a:defRPr sz="1800">
                          <a:solidFill>
                            <a:srgbClr val="000000"/>
                          </a:solidFill>
                        </a:defRPr>
                      </a:pPr>
                      <a:endParaRPr dirty="0"/>
                    </a:p>
                    <a:p>
                      <a:pPr algn="l">
                        <a:defRPr sz="1800">
                          <a:solidFill>
                            <a:srgbClr val="000000"/>
                          </a:solidFill>
                        </a:defRPr>
                      </a:pPr>
                      <a:r>
                        <a:rPr dirty="0"/>
                        <a:t>5 levels: at home, health sector, services, teacher, other)</a:t>
                      </a:r>
                    </a:p>
                  </a:txBody>
                  <a:tcPr marL="45726" marR="45726" marT="45726" marB="45726" horzOverflow="overflow">
                    <a:noFill/>
                  </a:tcPr>
                </a:tc>
                <a:tc>
                  <a:txBody>
                    <a:bodyPr/>
                    <a:lstStyle/>
                    <a:p>
                      <a:pPr algn="l">
                        <a:defRPr sz="1800">
                          <a:solidFill>
                            <a:srgbClr val="C9C3BA"/>
                          </a:solidFill>
                          <a:latin typeface="Arial"/>
                          <a:ea typeface="Arial"/>
                          <a:cs typeface="Arial"/>
                          <a:sym typeface="Arial"/>
                        </a:defRPr>
                      </a:pPr>
                      <a:endParaRPr/>
                    </a:p>
                  </a:txBody>
                  <a:tcPr marL="45726" marR="45726" marT="45726" marB="45726" horzOverflow="overflow">
                    <a:noFill/>
                  </a:tcPr>
                </a:tc>
                <a:extLst>
                  <a:ext uri="{0D108BD9-81ED-4DB2-BD59-A6C34878D82A}">
                    <a16:rowId xmlns:a16="http://schemas.microsoft.com/office/drawing/2014/main" val="10002"/>
                  </a:ext>
                </a:extLst>
              </a:tr>
              <a:tr h="1924050">
                <a:tc>
                  <a:txBody>
                    <a:bodyPr/>
                    <a:lstStyle/>
                    <a:p>
                      <a:pPr algn="l">
                        <a:defRPr sz="1800" b="1">
                          <a:solidFill>
                            <a:srgbClr val="000000"/>
                          </a:solidFill>
                        </a:defRPr>
                      </a:pPr>
                      <a:r>
                        <a:t>guardian</a:t>
                      </a:r>
                    </a:p>
                    <a:p>
                      <a:pPr algn="l">
                        <a:defRPr sz="1800" b="1">
                          <a:solidFill>
                            <a:srgbClr val="000000"/>
                          </a:solidFill>
                        </a:defRPr>
                      </a:pPr>
                      <a:endParaRPr/>
                    </a:p>
                    <a:p>
                      <a:pPr algn="l">
                        <a:defRPr sz="1800" i="1">
                          <a:solidFill>
                            <a:srgbClr val="000000"/>
                          </a:solidFill>
                        </a:defRPr>
                      </a:pPr>
                      <a:r>
                        <a:t>factor</a:t>
                      </a:r>
                    </a:p>
                  </a:txBody>
                  <a:tcPr marL="45726" marR="45726" marT="45726" marB="45726" horzOverflow="overflow">
                    <a:noFill/>
                  </a:tcPr>
                </a:tc>
                <a:tc>
                  <a:txBody>
                    <a:bodyPr/>
                    <a:lstStyle/>
                    <a:p>
                      <a:pPr algn="l">
                        <a:defRPr sz="1800">
                          <a:solidFill>
                            <a:srgbClr val="000000"/>
                          </a:solidFill>
                        </a:defRPr>
                      </a:pPr>
                      <a:r>
                        <a:rPr lang="it-IT" dirty="0"/>
                        <a:t>Guardian</a:t>
                      </a:r>
                      <a:endParaRPr dirty="0"/>
                    </a:p>
                    <a:p>
                      <a:pPr algn="l">
                        <a:defRPr sz="1800">
                          <a:solidFill>
                            <a:srgbClr val="000000"/>
                          </a:solidFill>
                        </a:defRPr>
                      </a:pPr>
                      <a:endParaRPr dirty="0"/>
                    </a:p>
                    <a:p>
                      <a:pPr algn="l">
                        <a:defRPr sz="1800">
                          <a:solidFill>
                            <a:srgbClr val="000000"/>
                          </a:solidFill>
                        </a:defRPr>
                      </a:pPr>
                      <a:endParaRPr dirty="0"/>
                    </a:p>
                    <a:p>
                      <a:pPr algn="l">
                        <a:defRPr sz="1800">
                          <a:solidFill>
                            <a:srgbClr val="000000"/>
                          </a:solidFill>
                        </a:defRPr>
                      </a:pPr>
                      <a:r>
                        <a:rPr dirty="0"/>
                        <a:t>3 levels: father, mother, other</a:t>
                      </a:r>
                    </a:p>
                  </a:txBody>
                  <a:tcPr marL="45726" marR="45726" marT="45726" marB="45726" horzOverflow="overflow">
                    <a:noFill/>
                  </a:tcPr>
                </a:tc>
                <a:tc>
                  <a:txBody>
                    <a:bodyPr/>
                    <a:lstStyle/>
                    <a:p>
                      <a:pPr algn="l">
                        <a:defRPr sz="2000">
                          <a:solidFill>
                            <a:srgbClr val="713776"/>
                          </a:solidFill>
                          <a:latin typeface="Andale Mono"/>
                          <a:ea typeface="Andale Mono"/>
                          <a:cs typeface="Andale Mono"/>
                          <a:sym typeface="Andale Mono"/>
                        </a:defRPr>
                      </a:pPr>
                      <a:endParaRPr dirty="0"/>
                    </a:p>
                  </a:txBody>
                  <a:tcPr marL="45726" marR="45726" marT="45726" marB="45726" horzOverflow="overflow">
                    <a:noFill/>
                  </a:tcPr>
                </a:tc>
                <a:extLst>
                  <a:ext uri="{0D108BD9-81ED-4DB2-BD59-A6C34878D82A}">
                    <a16:rowId xmlns:a16="http://schemas.microsoft.com/office/drawing/2014/main" val="10003"/>
                  </a:ext>
                </a:extLst>
              </a:tr>
            </a:tbl>
          </a:graphicData>
        </a:graphic>
      </p:graphicFrame>
      <p:pic>
        <p:nvPicPr>
          <p:cNvPr id="138" name="image.png" descr="image.png"/>
          <p:cNvPicPr>
            <a:picLocks noChangeAspect="1"/>
          </p:cNvPicPr>
          <p:nvPr/>
        </p:nvPicPr>
        <p:blipFill rotWithShape="1">
          <a:blip r:embed="rId3"/>
          <a:srcRect t="7006"/>
          <a:stretch/>
        </p:blipFill>
        <p:spPr>
          <a:xfrm>
            <a:off x="18201841" y="5547687"/>
            <a:ext cx="3616326" cy="2889076"/>
          </a:xfrm>
          <a:prstGeom prst="rect">
            <a:avLst/>
          </a:prstGeom>
          <a:ln w="12700">
            <a:miter lim="400000"/>
          </a:ln>
        </p:spPr>
      </p:pic>
      <p:pic>
        <p:nvPicPr>
          <p:cNvPr id="139" name="image.png" descr="image.png"/>
          <p:cNvPicPr>
            <a:picLocks noChangeAspect="1"/>
          </p:cNvPicPr>
          <p:nvPr/>
        </p:nvPicPr>
        <p:blipFill rotWithShape="1">
          <a:blip r:embed="rId4"/>
          <a:srcRect t="8556"/>
          <a:stretch/>
        </p:blipFill>
        <p:spPr>
          <a:xfrm>
            <a:off x="18266062" y="8643485"/>
            <a:ext cx="3375025" cy="2758179"/>
          </a:xfrm>
          <a:prstGeom prst="rect">
            <a:avLst/>
          </a:prstGeom>
          <a:ln w="12700">
            <a:miter lim="400000"/>
          </a:ln>
        </p:spPr>
      </p:pic>
      <p:pic>
        <p:nvPicPr>
          <p:cNvPr id="5" name="Image 4">
            <a:extLst>
              <a:ext uri="{FF2B5EF4-FFF2-40B4-BE49-F238E27FC236}">
                <a16:creationId xmlns:a16="http://schemas.microsoft.com/office/drawing/2014/main" id="{D8E1DF3E-CAD3-4094-83A0-60A7D0E08777}"/>
              </a:ext>
            </a:extLst>
          </p:cNvPr>
          <p:cNvPicPr>
            <a:picLocks noChangeAspect="1"/>
          </p:cNvPicPr>
          <p:nvPr/>
        </p:nvPicPr>
        <p:blipFill rotWithShape="1">
          <a:blip r:embed="rId5">
            <a:extLst>
              <a:ext uri="{28A0092B-C50C-407E-A947-70E740481C1C}">
                <a14:useLocalDpi xmlns:a14="http://schemas.microsoft.com/office/drawing/2010/main" val="0"/>
              </a:ext>
            </a:extLst>
          </a:blip>
          <a:srcRect t="6734"/>
          <a:stretch/>
        </p:blipFill>
        <p:spPr>
          <a:xfrm>
            <a:off x="18433907" y="11608068"/>
            <a:ext cx="3850352" cy="1984816"/>
          </a:xfrm>
          <a:prstGeom prst="rect">
            <a:avLst/>
          </a:prstGeom>
        </p:spPr>
      </p:pic>
      <p:pic>
        <p:nvPicPr>
          <p:cNvPr id="7" name="Image 6">
            <a:extLst>
              <a:ext uri="{FF2B5EF4-FFF2-40B4-BE49-F238E27FC236}">
                <a16:creationId xmlns:a16="http://schemas.microsoft.com/office/drawing/2014/main" id="{B64084A4-4E5B-40C0-B212-38248B3B8FC8}"/>
              </a:ext>
            </a:extLst>
          </p:cNvPr>
          <p:cNvPicPr>
            <a:picLocks noChangeAspect="1"/>
          </p:cNvPicPr>
          <p:nvPr/>
        </p:nvPicPr>
        <p:blipFill rotWithShape="1">
          <a:blip r:embed="rId6">
            <a:extLst>
              <a:ext uri="{28A0092B-C50C-407E-A947-70E740481C1C}">
                <a14:useLocalDpi xmlns:a14="http://schemas.microsoft.com/office/drawing/2010/main" val="0"/>
              </a:ext>
            </a:extLst>
          </a:blip>
          <a:srcRect t="14551"/>
          <a:stretch/>
        </p:blipFill>
        <p:spPr>
          <a:xfrm>
            <a:off x="6128733" y="6525928"/>
            <a:ext cx="2761172" cy="1549684"/>
          </a:xfrm>
          <a:prstGeom prst="rect">
            <a:avLst/>
          </a:prstGeom>
        </p:spPr>
      </p:pic>
      <p:pic>
        <p:nvPicPr>
          <p:cNvPr id="9" name="Image 8">
            <a:extLst>
              <a:ext uri="{FF2B5EF4-FFF2-40B4-BE49-F238E27FC236}">
                <a16:creationId xmlns:a16="http://schemas.microsoft.com/office/drawing/2014/main" id="{D150A7EE-CBEF-4D77-A5B2-EF6C0DFEB14D}"/>
              </a:ext>
            </a:extLst>
          </p:cNvPr>
          <p:cNvPicPr>
            <a:picLocks noChangeAspect="1"/>
          </p:cNvPicPr>
          <p:nvPr/>
        </p:nvPicPr>
        <p:blipFill rotWithShape="1">
          <a:blip r:embed="rId7">
            <a:extLst>
              <a:ext uri="{28A0092B-C50C-407E-A947-70E740481C1C}">
                <a14:useLocalDpi xmlns:a14="http://schemas.microsoft.com/office/drawing/2010/main" val="0"/>
              </a:ext>
            </a:extLst>
          </a:blip>
          <a:srcRect t="13143"/>
          <a:stretch/>
        </p:blipFill>
        <p:spPr>
          <a:xfrm>
            <a:off x="6170823" y="8317020"/>
            <a:ext cx="2706382" cy="1549684"/>
          </a:xfrm>
          <a:prstGeom prst="rect">
            <a:avLst/>
          </a:prstGeom>
        </p:spPr>
      </p:pic>
      <p:pic>
        <p:nvPicPr>
          <p:cNvPr id="11" name="Image 10">
            <a:extLst>
              <a:ext uri="{FF2B5EF4-FFF2-40B4-BE49-F238E27FC236}">
                <a16:creationId xmlns:a16="http://schemas.microsoft.com/office/drawing/2014/main" id="{1AFB898D-2FE2-46F9-A3CD-56E23C9ACE2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7479"/>
          <a:stretch/>
        </p:blipFill>
        <p:spPr>
          <a:xfrm>
            <a:off x="6139296" y="9989253"/>
            <a:ext cx="3553618" cy="2478858"/>
          </a:xfrm>
          <a:prstGeom prst="rect">
            <a:avLst/>
          </a:prstGeom>
        </p:spPr>
      </p:pic>
      <p:pic>
        <p:nvPicPr>
          <p:cNvPr id="13" name="Image 12">
            <a:extLst>
              <a:ext uri="{FF2B5EF4-FFF2-40B4-BE49-F238E27FC236}">
                <a16:creationId xmlns:a16="http://schemas.microsoft.com/office/drawing/2014/main" id="{CE77F4FB-1937-4538-9A54-038F42040332}"/>
              </a:ext>
            </a:extLst>
          </p:cNvPr>
          <p:cNvPicPr>
            <a:picLocks noChangeAspect="1"/>
          </p:cNvPicPr>
          <p:nvPr/>
        </p:nvPicPr>
        <p:blipFill rotWithShape="1">
          <a:blip r:embed="rId9">
            <a:extLst>
              <a:ext uri="{28A0092B-C50C-407E-A947-70E740481C1C}">
                <a14:useLocalDpi xmlns:a14="http://schemas.microsoft.com/office/drawing/2010/main" val="0"/>
              </a:ext>
            </a:extLst>
          </a:blip>
          <a:srcRect t="14196"/>
          <a:stretch/>
        </p:blipFill>
        <p:spPr>
          <a:xfrm>
            <a:off x="18202562" y="3840480"/>
            <a:ext cx="3946238" cy="1635555"/>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Data Description"/>
          <p:cNvSpPr txBox="1">
            <a:spLocks noGrp="1"/>
          </p:cNvSpPr>
          <p:nvPr>
            <p:ph type="title" idx="4294967295"/>
          </p:nvPr>
        </p:nvSpPr>
        <p:spPr>
          <a:xfrm>
            <a:off x="952500" y="1143000"/>
            <a:ext cx="22479000" cy="1663700"/>
          </a:xfrm>
          <a:prstGeom prst="rect">
            <a:avLst/>
          </a:prstGeom>
        </p:spPr>
        <p:txBody>
          <a:bodyPr>
            <a:normAutofit/>
          </a:bodyPr>
          <a:lstStyle/>
          <a:p>
            <a:r>
              <a:rPr lang="it-IT" dirty="0"/>
              <a:t>Exploratory analysis</a:t>
            </a:r>
            <a:endParaRPr dirty="0"/>
          </a:p>
        </p:txBody>
      </p:sp>
      <p:graphicFrame>
        <p:nvGraphicFramePr>
          <p:cNvPr id="143" name="Tableau"/>
          <p:cNvGraphicFramePr/>
          <p:nvPr>
            <p:extLst>
              <p:ext uri="{D42A27DB-BD31-4B8C-83A1-F6EECF244321}">
                <p14:modId xmlns:p14="http://schemas.microsoft.com/office/powerpoint/2010/main" val="3604870273"/>
              </p:ext>
            </p:extLst>
          </p:nvPr>
        </p:nvGraphicFramePr>
        <p:xfrm>
          <a:off x="479425" y="3328988"/>
          <a:ext cx="9767887" cy="10333003"/>
        </p:xfrm>
        <a:graphic>
          <a:graphicData uri="http://schemas.openxmlformats.org/drawingml/2006/table">
            <a:tbl>
              <a:tblPr>
                <a:tableStyleId>{4C3C2611-4C71-4FC5-86AE-919BDF0F9419}</a:tableStyleId>
              </a:tblPr>
              <a:tblGrid>
                <a:gridCol w="1271587">
                  <a:extLst>
                    <a:ext uri="{9D8B030D-6E8A-4147-A177-3AD203B41FA5}">
                      <a16:colId xmlns:a16="http://schemas.microsoft.com/office/drawing/2014/main" val="20000"/>
                    </a:ext>
                  </a:extLst>
                </a:gridCol>
                <a:gridCol w="4464050">
                  <a:extLst>
                    <a:ext uri="{9D8B030D-6E8A-4147-A177-3AD203B41FA5}">
                      <a16:colId xmlns:a16="http://schemas.microsoft.com/office/drawing/2014/main" val="20001"/>
                    </a:ext>
                  </a:extLst>
                </a:gridCol>
                <a:gridCol w="4032250">
                  <a:extLst>
                    <a:ext uri="{9D8B030D-6E8A-4147-A177-3AD203B41FA5}">
                      <a16:colId xmlns:a16="http://schemas.microsoft.com/office/drawing/2014/main" val="20002"/>
                    </a:ext>
                  </a:extLst>
                </a:gridCol>
              </a:tblGrid>
              <a:tr h="2937303">
                <a:tc>
                  <a:txBody>
                    <a:bodyPr/>
                    <a:lstStyle/>
                    <a:p>
                      <a:pPr algn="l">
                        <a:defRPr sz="1800" b="1">
                          <a:solidFill>
                            <a:srgbClr val="000000"/>
                          </a:solidFill>
                        </a:defRPr>
                      </a:pPr>
                      <a:r>
                        <a:t>reason</a:t>
                      </a:r>
                    </a:p>
                    <a:p>
                      <a:pPr algn="l">
                        <a:defRPr sz="1800" b="1">
                          <a:solidFill>
                            <a:srgbClr val="000000"/>
                          </a:solidFill>
                        </a:defRPr>
                      </a:pPr>
                      <a:endParaRPr/>
                    </a:p>
                    <a:p>
                      <a:pPr algn="l">
                        <a:defRPr sz="1800" i="1">
                          <a:solidFill>
                            <a:srgbClr val="000000"/>
                          </a:solidFill>
                        </a:defRPr>
                      </a:pPr>
                      <a:r>
                        <a:t>factor</a:t>
                      </a:r>
                    </a:p>
                  </a:txBody>
                  <a:tcPr marL="45721" marR="45721" marT="45721" marB="45721" horzOverflow="overflow">
                    <a:noFill/>
                  </a:tcPr>
                </a:tc>
                <a:tc>
                  <a:txBody>
                    <a:bodyPr/>
                    <a:lstStyle/>
                    <a:p>
                      <a:pPr algn="l">
                        <a:defRPr sz="1800">
                          <a:solidFill>
                            <a:srgbClr val="000000"/>
                          </a:solidFill>
                        </a:defRPr>
                      </a:pPr>
                      <a:r>
                        <a:rPr dirty="0"/>
                        <a:t>Reason to chose that school</a:t>
                      </a:r>
                    </a:p>
                    <a:p>
                      <a:pPr algn="l">
                        <a:defRPr sz="1800">
                          <a:solidFill>
                            <a:srgbClr val="000000"/>
                          </a:solidFill>
                        </a:defRPr>
                      </a:pPr>
                      <a:endParaRPr dirty="0"/>
                    </a:p>
                    <a:p>
                      <a:pPr algn="l">
                        <a:defRPr sz="1800">
                          <a:solidFill>
                            <a:srgbClr val="000000"/>
                          </a:solidFill>
                        </a:defRPr>
                      </a:pPr>
                      <a:endParaRPr dirty="0"/>
                    </a:p>
                    <a:p>
                      <a:pPr algn="l">
                        <a:defRPr sz="1800">
                          <a:solidFill>
                            <a:srgbClr val="000000"/>
                          </a:solidFill>
                        </a:defRPr>
                      </a:pPr>
                      <a:r>
                        <a:rPr dirty="0"/>
                        <a:t>4 levels: Course preference, close to home, school’s reputation, other</a:t>
                      </a:r>
                    </a:p>
                  </a:txBody>
                  <a:tcPr marL="45721" marR="45721" marT="45721" marB="45721" horzOverflow="overflow">
                    <a:noFill/>
                  </a:tcPr>
                </a:tc>
                <a:tc>
                  <a:txBody>
                    <a:bodyPr/>
                    <a:lstStyle/>
                    <a:p>
                      <a:pPr algn="l">
                        <a:defRPr sz="1800" b="1">
                          <a:solidFill>
                            <a:srgbClr val="414141"/>
                          </a:solidFill>
                        </a:defRPr>
                      </a:pPr>
                      <a:endParaRPr/>
                    </a:p>
                  </a:txBody>
                  <a:tcPr marL="45721" marR="45721" marT="45721" marB="45721" horzOverflow="overflow">
                    <a:noFill/>
                  </a:tcPr>
                </a:tc>
                <a:extLst>
                  <a:ext uri="{0D108BD9-81ED-4DB2-BD59-A6C34878D82A}">
                    <a16:rowId xmlns:a16="http://schemas.microsoft.com/office/drawing/2014/main" val="10000"/>
                  </a:ext>
                </a:extLst>
              </a:tr>
              <a:tr h="1844339">
                <a:tc>
                  <a:txBody>
                    <a:bodyPr/>
                    <a:lstStyle/>
                    <a:p>
                      <a:pPr algn="l">
                        <a:defRPr sz="1800" b="1">
                          <a:solidFill>
                            <a:srgbClr val="000000"/>
                          </a:solidFill>
                        </a:defRPr>
                      </a:pPr>
                      <a:r>
                        <a:t>schoolsup</a:t>
                      </a:r>
                    </a:p>
                    <a:p>
                      <a:pPr algn="l">
                        <a:defRPr sz="1800" b="1">
                          <a:solidFill>
                            <a:srgbClr val="000000"/>
                          </a:solidFill>
                        </a:defRPr>
                      </a:pPr>
                      <a:endParaRPr/>
                    </a:p>
                    <a:p>
                      <a:pPr algn="l">
                        <a:defRPr sz="1800" i="1">
                          <a:solidFill>
                            <a:srgbClr val="000000"/>
                          </a:solidFill>
                        </a:defRPr>
                      </a:pPr>
                      <a:r>
                        <a:t>factor</a:t>
                      </a:r>
                    </a:p>
                  </a:txBody>
                  <a:tcPr marL="45721" marR="45721" marT="45721" marB="45721" horzOverflow="overflow">
                    <a:noFill/>
                  </a:tcPr>
                </a:tc>
                <a:tc>
                  <a:txBody>
                    <a:bodyPr/>
                    <a:lstStyle/>
                    <a:p>
                      <a:pPr algn="l">
                        <a:defRPr sz="1800">
                          <a:solidFill>
                            <a:srgbClr val="000000"/>
                          </a:solidFill>
                        </a:defRPr>
                      </a:pPr>
                      <a:r>
                        <a:t>Extra educational support </a:t>
                      </a:r>
                    </a:p>
                    <a:p>
                      <a:pPr algn="l">
                        <a:defRPr sz="1800">
                          <a:solidFill>
                            <a:srgbClr val="000000"/>
                          </a:solidFill>
                        </a:defRPr>
                      </a:pPr>
                      <a:endParaRPr/>
                    </a:p>
                    <a:p>
                      <a:pPr algn="l">
                        <a:defRPr sz="1800">
                          <a:solidFill>
                            <a:srgbClr val="000000"/>
                          </a:solidFill>
                        </a:defRPr>
                      </a:pPr>
                      <a:endParaRPr/>
                    </a:p>
                    <a:p>
                      <a:pPr algn="l">
                        <a:defRPr sz="1800">
                          <a:solidFill>
                            <a:srgbClr val="000000"/>
                          </a:solidFill>
                        </a:defRPr>
                      </a:pPr>
                      <a:r>
                        <a:t>2 levels: yes / no</a:t>
                      </a:r>
                    </a:p>
                  </a:txBody>
                  <a:tcPr marL="45721" marR="45721" marT="45721" marB="45721" horzOverflow="overflow">
                    <a:noFill/>
                  </a:tcPr>
                </a:tc>
                <a:tc>
                  <a:txBody>
                    <a:bodyPr/>
                    <a:lstStyle/>
                    <a:p>
                      <a:pPr algn="l">
                        <a:defRPr sz="1800">
                          <a:solidFill>
                            <a:srgbClr val="C9C3BA"/>
                          </a:solidFill>
                        </a:defRPr>
                      </a:pPr>
                      <a:endParaRPr/>
                    </a:p>
                  </a:txBody>
                  <a:tcPr marL="45721" marR="45721" marT="45721" marB="45721" horzOverflow="overflow">
                    <a:noFill/>
                  </a:tcPr>
                </a:tc>
                <a:extLst>
                  <a:ext uri="{0D108BD9-81ED-4DB2-BD59-A6C34878D82A}">
                    <a16:rowId xmlns:a16="http://schemas.microsoft.com/office/drawing/2014/main" val="10001"/>
                  </a:ext>
                </a:extLst>
              </a:tr>
              <a:tr h="1820282">
                <a:tc>
                  <a:txBody>
                    <a:bodyPr/>
                    <a:lstStyle/>
                    <a:p>
                      <a:pPr algn="l">
                        <a:defRPr sz="1800" b="1">
                          <a:solidFill>
                            <a:srgbClr val="000000"/>
                          </a:solidFill>
                        </a:defRPr>
                      </a:pPr>
                      <a:r>
                        <a:t>Famsup</a:t>
                      </a:r>
                    </a:p>
                    <a:p>
                      <a:pPr algn="l">
                        <a:defRPr sz="1800" b="1">
                          <a:solidFill>
                            <a:srgbClr val="000000"/>
                          </a:solidFill>
                        </a:defRPr>
                      </a:pPr>
                      <a:endParaRPr/>
                    </a:p>
                    <a:p>
                      <a:pPr algn="l">
                        <a:defRPr sz="1800" i="1">
                          <a:solidFill>
                            <a:srgbClr val="000000"/>
                          </a:solidFill>
                        </a:defRPr>
                      </a:pPr>
                      <a:r>
                        <a:t>factor</a:t>
                      </a:r>
                    </a:p>
                  </a:txBody>
                  <a:tcPr marL="45721" marR="45721" marT="45721" marB="45721" horzOverflow="overflow">
                    <a:noFill/>
                  </a:tcPr>
                </a:tc>
                <a:tc>
                  <a:txBody>
                    <a:bodyPr/>
                    <a:lstStyle/>
                    <a:p>
                      <a:pPr algn="l">
                        <a:defRPr sz="1800">
                          <a:solidFill>
                            <a:srgbClr val="000000"/>
                          </a:solidFill>
                        </a:defRPr>
                      </a:pPr>
                      <a:r>
                        <a:t>Family educational support</a:t>
                      </a:r>
                    </a:p>
                    <a:p>
                      <a:pPr algn="l">
                        <a:defRPr sz="1800">
                          <a:solidFill>
                            <a:srgbClr val="000000"/>
                          </a:solidFill>
                        </a:defRPr>
                      </a:pPr>
                      <a:endParaRPr/>
                    </a:p>
                    <a:p>
                      <a:pPr algn="l">
                        <a:defRPr sz="1800">
                          <a:solidFill>
                            <a:srgbClr val="000000"/>
                          </a:solidFill>
                        </a:defRPr>
                      </a:pPr>
                      <a:endParaRPr/>
                    </a:p>
                    <a:p>
                      <a:pPr algn="l">
                        <a:defRPr sz="1800">
                          <a:solidFill>
                            <a:srgbClr val="000000"/>
                          </a:solidFill>
                        </a:defRPr>
                      </a:pPr>
                      <a:r>
                        <a:t>2 levels: yes/no </a:t>
                      </a:r>
                    </a:p>
                  </a:txBody>
                  <a:tcPr marL="45721" marR="45721" marT="45721" marB="45721" horzOverflow="overflow">
                    <a:noFill/>
                  </a:tcPr>
                </a:tc>
                <a:tc>
                  <a:txBody>
                    <a:bodyPr/>
                    <a:lstStyle/>
                    <a:p>
                      <a:pPr algn="l">
                        <a:defRPr sz="1800">
                          <a:solidFill>
                            <a:srgbClr val="C9C3BA"/>
                          </a:solidFill>
                        </a:defRPr>
                      </a:pPr>
                      <a:endParaRPr dirty="0"/>
                    </a:p>
                  </a:txBody>
                  <a:tcPr marL="45721" marR="45721" marT="45721" marB="45721" horzOverflow="overflow">
                    <a:noFill/>
                  </a:tcPr>
                </a:tc>
                <a:extLst>
                  <a:ext uri="{0D108BD9-81ED-4DB2-BD59-A6C34878D82A}">
                    <a16:rowId xmlns:a16="http://schemas.microsoft.com/office/drawing/2014/main" val="10002"/>
                  </a:ext>
                </a:extLst>
              </a:tr>
              <a:tr h="1719397">
                <a:tc>
                  <a:txBody>
                    <a:bodyPr/>
                    <a:lstStyle/>
                    <a:p>
                      <a:pPr algn="l">
                        <a:defRPr sz="1800" b="1">
                          <a:solidFill>
                            <a:srgbClr val="000000"/>
                          </a:solidFill>
                        </a:defRPr>
                      </a:pPr>
                      <a:r>
                        <a:t>paid</a:t>
                      </a:r>
                    </a:p>
                    <a:p>
                      <a:pPr algn="l">
                        <a:defRPr sz="1800" b="1">
                          <a:solidFill>
                            <a:srgbClr val="000000"/>
                          </a:solidFill>
                        </a:defRPr>
                      </a:pPr>
                      <a:endParaRPr/>
                    </a:p>
                    <a:p>
                      <a:pPr algn="l">
                        <a:defRPr sz="1800" i="1">
                          <a:solidFill>
                            <a:srgbClr val="000000"/>
                          </a:solidFill>
                        </a:defRPr>
                      </a:pPr>
                      <a:r>
                        <a:t>factor</a:t>
                      </a:r>
                    </a:p>
                  </a:txBody>
                  <a:tcPr marL="45721" marR="45721" marT="45721" marB="45721" horzOverflow="overflow">
                    <a:noFill/>
                  </a:tcPr>
                </a:tc>
                <a:tc>
                  <a:txBody>
                    <a:bodyPr/>
                    <a:lstStyle/>
                    <a:p>
                      <a:pPr algn="l">
                        <a:defRPr sz="1800">
                          <a:solidFill>
                            <a:srgbClr val="000000"/>
                          </a:solidFill>
                        </a:defRPr>
                      </a:pPr>
                      <a:r>
                        <a:t>Following of extra paid classes</a:t>
                      </a:r>
                    </a:p>
                    <a:p>
                      <a:pPr algn="l">
                        <a:defRPr sz="1800">
                          <a:solidFill>
                            <a:srgbClr val="000000"/>
                          </a:solidFill>
                        </a:defRPr>
                      </a:pPr>
                      <a:endParaRPr/>
                    </a:p>
                    <a:p>
                      <a:pPr algn="l">
                        <a:defRPr sz="1800">
                          <a:solidFill>
                            <a:srgbClr val="000000"/>
                          </a:solidFill>
                        </a:defRPr>
                      </a:pPr>
                      <a:endParaRPr/>
                    </a:p>
                    <a:p>
                      <a:pPr algn="l">
                        <a:defRPr sz="1800">
                          <a:solidFill>
                            <a:srgbClr val="000000"/>
                          </a:solidFill>
                        </a:defRPr>
                      </a:pPr>
                      <a:r>
                        <a:t>2 levels: yes/no</a:t>
                      </a:r>
                    </a:p>
                  </a:txBody>
                  <a:tcPr marL="45721" marR="45721" marT="45721" marB="45721" horzOverflow="overflow">
                    <a:noFill/>
                  </a:tcPr>
                </a:tc>
                <a:tc>
                  <a:txBody>
                    <a:bodyPr/>
                    <a:lstStyle/>
                    <a:p>
                      <a:pPr algn="l">
                        <a:defRPr sz="1800">
                          <a:solidFill>
                            <a:srgbClr val="C9C3BA"/>
                          </a:solidFill>
                        </a:defRPr>
                      </a:pPr>
                      <a:endParaRPr/>
                    </a:p>
                  </a:txBody>
                  <a:tcPr marL="45721" marR="45721" marT="45721" marB="45721" horzOverflow="overflow">
                    <a:noFill/>
                  </a:tcPr>
                </a:tc>
                <a:extLst>
                  <a:ext uri="{0D108BD9-81ED-4DB2-BD59-A6C34878D82A}">
                    <a16:rowId xmlns:a16="http://schemas.microsoft.com/office/drawing/2014/main" val="10003"/>
                  </a:ext>
                </a:extLst>
              </a:tr>
              <a:tr h="1973571">
                <a:tc>
                  <a:txBody>
                    <a:bodyPr/>
                    <a:lstStyle/>
                    <a:p>
                      <a:pPr algn="l">
                        <a:defRPr sz="1800" b="1">
                          <a:solidFill>
                            <a:srgbClr val="000000"/>
                          </a:solidFill>
                        </a:defRPr>
                      </a:pPr>
                      <a:r>
                        <a:t>activities</a:t>
                      </a:r>
                    </a:p>
                    <a:p>
                      <a:pPr algn="l">
                        <a:defRPr sz="1800" b="1">
                          <a:solidFill>
                            <a:srgbClr val="000000"/>
                          </a:solidFill>
                        </a:defRPr>
                      </a:pPr>
                      <a:endParaRPr/>
                    </a:p>
                    <a:p>
                      <a:pPr algn="l">
                        <a:defRPr sz="1800" i="1">
                          <a:solidFill>
                            <a:srgbClr val="000000"/>
                          </a:solidFill>
                        </a:defRPr>
                      </a:pPr>
                      <a:r>
                        <a:t>factor</a:t>
                      </a:r>
                    </a:p>
                  </a:txBody>
                  <a:tcPr marL="45721" marR="45721" marT="45721" marB="45721" horzOverflow="overflow">
                    <a:noFill/>
                  </a:tcPr>
                </a:tc>
                <a:tc>
                  <a:txBody>
                    <a:bodyPr/>
                    <a:lstStyle/>
                    <a:p>
                      <a:pPr algn="l">
                        <a:defRPr sz="1800">
                          <a:solidFill>
                            <a:srgbClr val="000000"/>
                          </a:solidFill>
                        </a:defRPr>
                      </a:pPr>
                      <a:r>
                        <a:t>Extra-curricular activities</a:t>
                      </a:r>
                    </a:p>
                    <a:p>
                      <a:pPr algn="l">
                        <a:defRPr sz="1800">
                          <a:solidFill>
                            <a:srgbClr val="000000"/>
                          </a:solidFill>
                        </a:defRPr>
                      </a:pPr>
                      <a:endParaRPr/>
                    </a:p>
                    <a:p>
                      <a:pPr algn="l">
                        <a:defRPr sz="1800">
                          <a:solidFill>
                            <a:srgbClr val="000000"/>
                          </a:solidFill>
                        </a:defRPr>
                      </a:pPr>
                      <a:endParaRPr/>
                    </a:p>
                    <a:p>
                      <a:pPr algn="l">
                        <a:defRPr sz="1800">
                          <a:solidFill>
                            <a:srgbClr val="000000"/>
                          </a:solidFill>
                        </a:defRPr>
                      </a:pPr>
                      <a:r>
                        <a:t>2 levels: yes/no</a:t>
                      </a:r>
                    </a:p>
                    <a:p>
                      <a:pPr algn="l">
                        <a:defRPr sz="1800">
                          <a:solidFill>
                            <a:srgbClr val="000000"/>
                          </a:solidFill>
                        </a:defRPr>
                      </a:pPr>
                      <a:endParaRPr/>
                    </a:p>
                    <a:p>
                      <a:pPr algn="l">
                        <a:defRPr sz="1800">
                          <a:solidFill>
                            <a:srgbClr val="000000"/>
                          </a:solidFill>
                        </a:defRPr>
                      </a:pPr>
                      <a:endParaRPr/>
                    </a:p>
                    <a:p>
                      <a:pPr algn="l">
                        <a:defRPr sz="1800">
                          <a:solidFill>
                            <a:srgbClr val="000000"/>
                          </a:solidFill>
                        </a:defRPr>
                      </a:pPr>
                      <a:endParaRPr/>
                    </a:p>
                  </a:txBody>
                  <a:tcPr marL="45721" marR="45721" marT="45721" marB="45721" horzOverflow="overflow">
                    <a:noFill/>
                  </a:tcPr>
                </a:tc>
                <a:tc>
                  <a:txBody>
                    <a:bodyPr/>
                    <a:lstStyle/>
                    <a:p>
                      <a:pPr algn="l">
                        <a:defRPr sz="1800">
                          <a:solidFill>
                            <a:srgbClr val="D93E2A"/>
                          </a:solidFill>
                        </a:defRPr>
                      </a:pPr>
                      <a:endParaRPr dirty="0"/>
                    </a:p>
                  </a:txBody>
                  <a:tcPr marL="45721" marR="45721" marT="45721" marB="45721" horzOverflow="overflow">
                    <a:noFill/>
                  </a:tcPr>
                </a:tc>
                <a:extLst>
                  <a:ext uri="{0D108BD9-81ED-4DB2-BD59-A6C34878D82A}">
                    <a16:rowId xmlns:a16="http://schemas.microsoft.com/office/drawing/2014/main" val="10004"/>
                  </a:ext>
                </a:extLst>
              </a:tr>
            </a:tbl>
          </a:graphicData>
        </a:graphic>
      </p:graphicFrame>
      <p:graphicFrame>
        <p:nvGraphicFramePr>
          <p:cNvPr id="144" name="Tableau"/>
          <p:cNvGraphicFramePr/>
          <p:nvPr>
            <p:extLst>
              <p:ext uri="{D42A27DB-BD31-4B8C-83A1-F6EECF244321}">
                <p14:modId xmlns:p14="http://schemas.microsoft.com/office/powerpoint/2010/main" val="809680629"/>
              </p:ext>
            </p:extLst>
          </p:nvPr>
        </p:nvGraphicFramePr>
        <p:xfrm>
          <a:off x="12547600" y="3368842"/>
          <a:ext cx="9864724" cy="10085901"/>
        </p:xfrm>
        <a:graphic>
          <a:graphicData uri="http://schemas.openxmlformats.org/drawingml/2006/table">
            <a:tbl>
              <a:tblPr>
                <a:tableStyleId>{4C3C2611-4C71-4FC5-86AE-919BDF0F9419}</a:tableStyleId>
              </a:tblPr>
              <a:tblGrid>
                <a:gridCol w="1160462">
                  <a:extLst>
                    <a:ext uri="{9D8B030D-6E8A-4147-A177-3AD203B41FA5}">
                      <a16:colId xmlns:a16="http://schemas.microsoft.com/office/drawing/2014/main" val="20000"/>
                    </a:ext>
                  </a:extLst>
                </a:gridCol>
                <a:gridCol w="4605337">
                  <a:extLst>
                    <a:ext uri="{9D8B030D-6E8A-4147-A177-3AD203B41FA5}">
                      <a16:colId xmlns:a16="http://schemas.microsoft.com/office/drawing/2014/main" val="20001"/>
                    </a:ext>
                  </a:extLst>
                </a:gridCol>
                <a:gridCol w="4098925">
                  <a:extLst>
                    <a:ext uri="{9D8B030D-6E8A-4147-A177-3AD203B41FA5}">
                      <a16:colId xmlns:a16="http://schemas.microsoft.com/office/drawing/2014/main" val="20002"/>
                    </a:ext>
                  </a:extLst>
                </a:gridCol>
              </a:tblGrid>
              <a:tr h="2244558">
                <a:tc>
                  <a:txBody>
                    <a:bodyPr/>
                    <a:lstStyle/>
                    <a:p>
                      <a:pPr algn="l">
                        <a:defRPr sz="1800" b="1">
                          <a:solidFill>
                            <a:srgbClr val="000000"/>
                          </a:solidFill>
                        </a:defRPr>
                      </a:pPr>
                      <a:r>
                        <a:t>nursery</a:t>
                      </a:r>
                    </a:p>
                    <a:p>
                      <a:pPr algn="l">
                        <a:defRPr sz="1800" b="1">
                          <a:solidFill>
                            <a:srgbClr val="000000"/>
                          </a:solidFill>
                        </a:defRPr>
                      </a:pPr>
                      <a:endParaRPr/>
                    </a:p>
                    <a:p>
                      <a:pPr algn="l">
                        <a:defRPr sz="1800" i="1">
                          <a:solidFill>
                            <a:srgbClr val="000000"/>
                          </a:solidFill>
                        </a:defRPr>
                      </a:pPr>
                      <a:r>
                        <a:t>factor</a:t>
                      </a:r>
                    </a:p>
                  </a:txBody>
                  <a:tcPr marL="45720" marR="45720" horzOverflow="overflow">
                    <a:noFill/>
                  </a:tcPr>
                </a:tc>
                <a:tc>
                  <a:txBody>
                    <a:bodyPr/>
                    <a:lstStyle/>
                    <a:p>
                      <a:pPr algn="l">
                        <a:defRPr sz="1800">
                          <a:solidFill>
                            <a:srgbClr val="000000"/>
                          </a:solidFill>
                        </a:defRPr>
                      </a:pPr>
                      <a:r>
                        <a:rPr lang="it-IT" dirty="0"/>
                        <a:t>A</a:t>
                      </a:r>
                      <a:r>
                        <a:rPr dirty="0" err="1"/>
                        <a:t>ttended</a:t>
                      </a:r>
                      <a:r>
                        <a:rPr dirty="0"/>
                        <a:t> </a:t>
                      </a:r>
                      <a:r>
                        <a:rPr lang="it-IT" dirty="0"/>
                        <a:t>the</a:t>
                      </a:r>
                      <a:r>
                        <a:rPr dirty="0"/>
                        <a:t> nursery</a:t>
                      </a:r>
                      <a:r>
                        <a:rPr lang="it-IT" dirty="0"/>
                        <a:t> school</a:t>
                      </a:r>
                      <a:endParaRPr dirty="0"/>
                    </a:p>
                    <a:p>
                      <a:pPr algn="l">
                        <a:defRPr sz="1800">
                          <a:solidFill>
                            <a:srgbClr val="000000"/>
                          </a:solidFill>
                        </a:defRPr>
                      </a:pPr>
                      <a:endParaRPr dirty="0"/>
                    </a:p>
                    <a:p>
                      <a:pPr algn="l">
                        <a:defRPr sz="1800">
                          <a:solidFill>
                            <a:srgbClr val="000000"/>
                          </a:solidFill>
                        </a:defRPr>
                      </a:pPr>
                      <a:endParaRPr dirty="0"/>
                    </a:p>
                    <a:p>
                      <a:pPr algn="l">
                        <a:defRPr sz="1800">
                          <a:solidFill>
                            <a:srgbClr val="000000"/>
                          </a:solidFill>
                        </a:defRPr>
                      </a:pPr>
                      <a:r>
                        <a:rPr dirty="0"/>
                        <a:t>2 levels: yes/no</a:t>
                      </a:r>
                    </a:p>
                  </a:txBody>
                  <a:tcPr marL="45720" marR="45720" horzOverflow="overflow">
                    <a:noFill/>
                  </a:tcPr>
                </a:tc>
                <a:tc>
                  <a:txBody>
                    <a:bodyPr/>
                    <a:lstStyle/>
                    <a:p>
                      <a:pPr algn="l">
                        <a:defRPr sz="1800">
                          <a:solidFill>
                            <a:srgbClr val="414141"/>
                          </a:solidFill>
                          <a:latin typeface="Arial"/>
                          <a:ea typeface="Arial"/>
                          <a:cs typeface="Arial"/>
                          <a:sym typeface="Arial"/>
                        </a:defRPr>
                      </a:pPr>
                      <a:endParaRPr/>
                    </a:p>
                  </a:txBody>
                  <a:tcPr marL="45720" marR="45720" horzOverflow="overflow">
                    <a:noFill/>
                  </a:tcPr>
                </a:tc>
                <a:extLst>
                  <a:ext uri="{0D108BD9-81ED-4DB2-BD59-A6C34878D82A}">
                    <a16:rowId xmlns:a16="http://schemas.microsoft.com/office/drawing/2014/main" val="10000"/>
                  </a:ext>
                </a:extLst>
              </a:tr>
              <a:tr h="2654300">
                <a:tc>
                  <a:txBody>
                    <a:bodyPr/>
                    <a:lstStyle/>
                    <a:p>
                      <a:pPr algn="l">
                        <a:defRPr sz="1800" b="1">
                          <a:solidFill>
                            <a:srgbClr val="000000"/>
                          </a:solidFill>
                        </a:defRPr>
                      </a:pPr>
                      <a:r>
                        <a:t>higher</a:t>
                      </a:r>
                    </a:p>
                    <a:p>
                      <a:pPr algn="l">
                        <a:defRPr sz="1800" b="1">
                          <a:solidFill>
                            <a:srgbClr val="000000"/>
                          </a:solidFill>
                        </a:defRPr>
                      </a:pPr>
                      <a:endParaRPr/>
                    </a:p>
                    <a:p>
                      <a:pPr algn="l">
                        <a:defRPr sz="1800" i="1">
                          <a:solidFill>
                            <a:srgbClr val="000000"/>
                          </a:solidFill>
                        </a:defRPr>
                      </a:pPr>
                      <a:r>
                        <a:t>factor</a:t>
                      </a:r>
                    </a:p>
                  </a:txBody>
                  <a:tcPr marL="45720" marR="45720" horzOverflow="overflow">
                    <a:noFill/>
                  </a:tcPr>
                </a:tc>
                <a:tc>
                  <a:txBody>
                    <a:bodyPr/>
                    <a:lstStyle/>
                    <a:p>
                      <a:pPr algn="l">
                        <a:defRPr sz="1800">
                          <a:solidFill>
                            <a:srgbClr val="000000"/>
                          </a:solidFill>
                        </a:defRPr>
                      </a:pPr>
                      <a:r>
                        <a:rPr lang="fr-FR" sz="1800" dirty="0"/>
                        <a:t>Intention to </a:t>
                      </a:r>
                      <a:r>
                        <a:rPr lang="fr-FR" sz="1800" dirty="0" err="1"/>
                        <a:t>take</a:t>
                      </a:r>
                      <a:r>
                        <a:rPr lang="fr-FR" sz="1800" dirty="0"/>
                        <a:t> </a:t>
                      </a:r>
                      <a:r>
                        <a:rPr lang="fr-FR" sz="1800" dirty="0" err="1"/>
                        <a:t>higher</a:t>
                      </a:r>
                      <a:r>
                        <a:rPr lang="fr-FR" sz="1800" dirty="0"/>
                        <a:t> </a:t>
                      </a:r>
                      <a:r>
                        <a:rPr lang="fr-FR" sz="1800" dirty="0" err="1"/>
                        <a:t>education</a:t>
                      </a:r>
                      <a:endParaRPr dirty="0"/>
                    </a:p>
                    <a:p>
                      <a:pPr algn="l">
                        <a:defRPr sz="1800">
                          <a:solidFill>
                            <a:srgbClr val="000000"/>
                          </a:solidFill>
                        </a:defRPr>
                      </a:pPr>
                      <a:endParaRPr dirty="0"/>
                    </a:p>
                    <a:p>
                      <a:pPr algn="l">
                        <a:defRPr sz="1800">
                          <a:solidFill>
                            <a:srgbClr val="000000"/>
                          </a:solidFill>
                        </a:defRPr>
                      </a:pPr>
                      <a:r>
                        <a:rPr dirty="0"/>
                        <a:t>2 levels: yes/no</a:t>
                      </a:r>
                    </a:p>
                  </a:txBody>
                  <a:tcPr marL="45720" marR="45720" horzOverflow="overflow">
                    <a:noFill/>
                  </a:tcPr>
                </a:tc>
                <a:tc>
                  <a:txBody>
                    <a:bodyPr/>
                    <a:lstStyle/>
                    <a:p>
                      <a:pPr algn="l">
                        <a:defRPr sz="1800">
                          <a:solidFill>
                            <a:srgbClr val="C9C3BA"/>
                          </a:solidFill>
                          <a:latin typeface="Arial"/>
                          <a:ea typeface="Arial"/>
                          <a:cs typeface="Arial"/>
                          <a:sym typeface="Arial"/>
                        </a:defRPr>
                      </a:pPr>
                      <a:endParaRPr dirty="0"/>
                    </a:p>
                  </a:txBody>
                  <a:tcPr marL="45720" marR="45720" horzOverflow="overflow">
                    <a:noFill/>
                  </a:tcPr>
                </a:tc>
                <a:extLst>
                  <a:ext uri="{0D108BD9-81ED-4DB2-BD59-A6C34878D82A}">
                    <a16:rowId xmlns:a16="http://schemas.microsoft.com/office/drawing/2014/main" val="10001"/>
                  </a:ext>
                </a:extLst>
              </a:tr>
              <a:tr h="2654300">
                <a:tc>
                  <a:txBody>
                    <a:bodyPr/>
                    <a:lstStyle/>
                    <a:p>
                      <a:pPr algn="l">
                        <a:defRPr sz="1800" b="1">
                          <a:solidFill>
                            <a:srgbClr val="000000"/>
                          </a:solidFill>
                        </a:defRPr>
                      </a:pPr>
                      <a:r>
                        <a:t>internet</a:t>
                      </a:r>
                    </a:p>
                    <a:p>
                      <a:pPr algn="l">
                        <a:defRPr sz="1800" b="1">
                          <a:solidFill>
                            <a:srgbClr val="000000"/>
                          </a:solidFill>
                        </a:defRPr>
                      </a:pPr>
                      <a:endParaRPr/>
                    </a:p>
                    <a:p>
                      <a:pPr algn="l">
                        <a:defRPr sz="1800" i="1">
                          <a:solidFill>
                            <a:srgbClr val="000000"/>
                          </a:solidFill>
                        </a:defRPr>
                      </a:pPr>
                      <a:r>
                        <a:t>factor</a:t>
                      </a:r>
                    </a:p>
                  </a:txBody>
                  <a:tcPr marL="45720" marR="45720" horzOverflow="overflow">
                    <a:noFill/>
                  </a:tcPr>
                </a:tc>
                <a:tc>
                  <a:txBody>
                    <a:bodyPr/>
                    <a:lstStyle/>
                    <a:p>
                      <a:pPr algn="l">
                        <a:defRPr sz="1800">
                          <a:solidFill>
                            <a:srgbClr val="000000"/>
                          </a:solidFill>
                        </a:defRPr>
                      </a:pPr>
                      <a:r>
                        <a:rPr lang="it-IT" dirty="0"/>
                        <a:t>I</a:t>
                      </a:r>
                      <a:r>
                        <a:rPr dirty="0" err="1"/>
                        <a:t>nternet</a:t>
                      </a:r>
                      <a:r>
                        <a:rPr dirty="0"/>
                        <a:t> connection at home</a:t>
                      </a:r>
                    </a:p>
                    <a:p>
                      <a:pPr algn="l">
                        <a:defRPr sz="1800">
                          <a:solidFill>
                            <a:srgbClr val="000000"/>
                          </a:solidFill>
                        </a:defRPr>
                      </a:pPr>
                      <a:endParaRPr dirty="0"/>
                    </a:p>
                    <a:p>
                      <a:pPr algn="l">
                        <a:defRPr sz="1800">
                          <a:solidFill>
                            <a:srgbClr val="000000"/>
                          </a:solidFill>
                        </a:defRPr>
                      </a:pPr>
                      <a:endParaRPr dirty="0"/>
                    </a:p>
                    <a:p>
                      <a:pPr algn="l">
                        <a:defRPr sz="1800">
                          <a:solidFill>
                            <a:srgbClr val="000000"/>
                          </a:solidFill>
                        </a:defRPr>
                      </a:pPr>
                      <a:r>
                        <a:rPr dirty="0"/>
                        <a:t>2 levels: yes/no</a:t>
                      </a:r>
                    </a:p>
                  </a:txBody>
                  <a:tcPr marL="45720" marR="45720" horzOverflow="overflow">
                    <a:noFill/>
                  </a:tcPr>
                </a:tc>
                <a:tc>
                  <a:txBody>
                    <a:bodyPr/>
                    <a:lstStyle/>
                    <a:p>
                      <a:pPr algn="l">
                        <a:defRPr sz="1800">
                          <a:solidFill>
                            <a:srgbClr val="C9C3BA"/>
                          </a:solidFill>
                          <a:latin typeface="Arial"/>
                          <a:ea typeface="Arial"/>
                          <a:cs typeface="Arial"/>
                          <a:sym typeface="Arial"/>
                        </a:defRPr>
                      </a:pPr>
                      <a:endParaRPr/>
                    </a:p>
                  </a:txBody>
                  <a:tcPr marL="45720" marR="45720" horzOverflow="overflow">
                    <a:noFill/>
                  </a:tcPr>
                </a:tc>
                <a:extLst>
                  <a:ext uri="{0D108BD9-81ED-4DB2-BD59-A6C34878D82A}">
                    <a16:rowId xmlns:a16="http://schemas.microsoft.com/office/drawing/2014/main" val="10002"/>
                  </a:ext>
                </a:extLst>
              </a:tr>
              <a:tr h="2532743">
                <a:tc>
                  <a:txBody>
                    <a:bodyPr/>
                    <a:lstStyle/>
                    <a:p>
                      <a:pPr algn="l">
                        <a:defRPr sz="1800" b="1">
                          <a:solidFill>
                            <a:srgbClr val="000000"/>
                          </a:solidFill>
                        </a:defRPr>
                      </a:pPr>
                      <a:r>
                        <a:rPr dirty="0"/>
                        <a:t>romantic</a:t>
                      </a:r>
                    </a:p>
                    <a:p>
                      <a:pPr algn="l">
                        <a:defRPr sz="1800" b="1">
                          <a:solidFill>
                            <a:srgbClr val="000000"/>
                          </a:solidFill>
                        </a:defRPr>
                      </a:pPr>
                      <a:endParaRPr dirty="0"/>
                    </a:p>
                    <a:p>
                      <a:pPr algn="l">
                        <a:defRPr sz="1800" i="1">
                          <a:solidFill>
                            <a:srgbClr val="000000"/>
                          </a:solidFill>
                        </a:defRPr>
                      </a:pPr>
                      <a:r>
                        <a:rPr dirty="0"/>
                        <a:t>factor</a:t>
                      </a:r>
                    </a:p>
                  </a:txBody>
                  <a:tcPr marL="45720" marR="45720" horzOverflow="overflow">
                    <a:noFill/>
                  </a:tcPr>
                </a:tc>
                <a:tc>
                  <a:txBody>
                    <a:bodyPr/>
                    <a:lstStyle/>
                    <a:p>
                      <a:pPr algn="l">
                        <a:defRPr sz="1800">
                          <a:solidFill>
                            <a:srgbClr val="000000"/>
                          </a:solidFill>
                        </a:defRPr>
                      </a:pPr>
                      <a:r>
                        <a:rPr lang="it-IT" dirty="0"/>
                        <a:t>I</a:t>
                      </a:r>
                      <a:r>
                        <a:rPr dirty="0"/>
                        <a:t>n romantic relationship</a:t>
                      </a:r>
                    </a:p>
                    <a:p>
                      <a:pPr algn="l">
                        <a:defRPr sz="1800">
                          <a:solidFill>
                            <a:srgbClr val="000000"/>
                          </a:solidFill>
                        </a:defRPr>
                      </a:pPr>
                      <a:endParaRPr dirty="0"/>
                    </a:p>
                    <a:p>
                      <a:pPr algn="l">
                        <a:defRPr sz="1800">
                          <a:solidFill>
                            <a:srgbClr val="000000"/>
                          </a:solidFill>
                        </a:defRPr>
                      </a:pPr>
                      <a:endParaRPr dirty="0"/>
                    </a:p>
                    <a:p>
                      <a:pPr algn="l">
                        <a:defRPr sz="1800">
                          <a:solidFill>
                            <a:srgbClr val="000000"/>
                          </a:solidFill>
                        </a:defRPr>
                      </a:pPr>
                      <a:r>
                        <a:rPr dirty="0"/>
                        <a:t>2 levels: yes/no</a:t>
                      </a:r>
                    </a:p>
                  </a:txBody>
                  <a:tcPr marL="45720" marR="45720" horzOverflow="overflow">
                    <a:noFill/>
                  </a:tcPr>
                </a:tc>
                <a:tc>
                  <a:txBody>
                    <a:bodyPr/>
                    <a:lstStyle/>
                    <a:p>
                      <a:pPr algn="l">
                        <a:defRPr sz="1800">
                          <a:solidFill>
                            <a:srgbClr val="C9C3BA"/>
                          </a:solidFill>
                          <a:latin typeface="Arial"/>
                          <a:ea typeface="Arial"/>
                          <a:cs typeface="Arial"/>
                          <a:sym typeface="Arial"/>
                        </a:defRPr>
                      </a:pPr>
                      <a:endParaRPr dirty="0"/>
                    </a:p>
                  </a:txBody>
                  <a:tcPr marL="45720" marR="45720" horzOverflow="overflow">
                    <a:noFill/>
                  </a:tcPr>
                </a:tc>
                <a:extLst>
                  <a:ext uri="{0D108BD9-81ED-4DB2-BD59-A6C34878D82A}">
                    <a16:rowId xmlns:a16="http://schemas.microsoft.com/office/drawing/2014/main" val="10003"/>
                  </a:ext>
                </a:extLst>
              </a:tr>
            </a:tbl>
          </a:graphicData>
        </a:graphic>
      </p:graphicFrame>
      <p:pic>
        <p:nvPicPr>
          <p:cNvPr id="145" name="image.png" descr="image.png"/>
          <p:cNvPicPr>
            <a:picLocks noChangeAspect="1"/>
          </p:cNvPicPr>
          <p:nvPr/>
        </p:nvPicPr>
        <p:blipFill rotWithShape="1">
          <a:blip r:embed="rId2"/>
          <a:srcRect t="6390"/>
          <a:stretch/>
        </p:blipFill>
        <p:spPr>
          <a:xfrm>
            <a:off x="6315548" y="3474721"/>
            <a:ext cx="2976563" cy="2839854"/>
          </a:xfrm>
          <a:prstGeom prst="rect">
            <a:avLst/>
          </a:prstGeom>
          <a:ln w="12700">
            <a:miter lim="400000"/>
          </a:ln>
        </p:spPr>
      </p:pic>
      <p:pic>
        <p:nvPicPr>
          <p:cNvPr id="148" name="image.png" descr="image.png"/>
          <p:cNvPicPr>
            <a:picLocks noChangeAspect="1"/>
          </p:cNvPicPr>
          <p:nvPr/>
        </p:nvPicPr>
        <p:blipFill rotWithShape="1">
          <a:blip r:embed="rId3"/>
          <a:srcRect t="11398"/>
          <a:stretch/>
        </p:blipFill>
        <p:spPr>
          <a:xfrm>
            <a:off x="6466180" y="10135403"/>
            <a:ext cx="2269423" cy="1438191"/>
          </a:xfrm>
          <a:prstGeom prst="rect">
            <a:avLst/>
          </a:prstGeom>
          <a:ln w="12700">
            <a:miter lim="400000"/>
          </a:ln>
        </p:spPr>
      </p:pic>
      <p:pic>
        <p:nvPicPr>
          <p:cNvPr id="151" name="image.png" descr="image.png"/>
          <p:cNvPicPr>
            <a:picLocks noChangeAspect="1"/>
          </p:cNvPicPr>
          <p:nvPr/>
        </p:nvPicPr>
        <p:blipFill rotWithShape="1">
          <a:blip r:embed="rId4"/>
          <a:srcRect t="12106"/>
          <a:stretch/>
        </p:blipFill>
        <p:spPr>
          <a:xfrm>
            <a:off x="18357368" y="5828237"/>
            <a:ext cx="3207234" cy="2258411"/>
          </a:xfrm>
          <a:prstGeom prst="rect">
            <a:avLst/>
          </a:prstGeom>
          <a:ln w="12700">
            <a:miter lim="400000"/>
          </a:ln>
        </p:spPr>
      </p:pic>
      <p:pic>
        <p:nvPicPr>
          <p:cNvPr id="152" name="image.png" descr="image.png"/>
          <p:cNvPicPr>
            <a:picLocks noChangeAspect="1"/>
          </p:cNvPicPr>
          <p:nvPr/>
        </p:nvPicPr>
        <p:blipFill rotWithShape="1">
          <a:blip r:embed="rId5"/>
          <a:srcRect t="8922"/>
          <a:stretch/>
        </p:blipFill>
        <p:spPr>
          <a:xfrm>
            <a:off x="18415000" y="8508734"/>
            <a:ext cx="3314701" cy="2397695"/>
          </a:xfrm>
          <a:prstGeom prst="rect">
            <a:avLst/>
          </a:prstGeom>
          <a:ln w="12700">
            <a:miter lim="400000"/>
          </a:ln>
        </p:spPr>
      </p:pic>
      <p:pic>
        <p:nvPicPr>
          <p:cNvPr id="3" name="Image 2">
            <a:extLst>
              <a:ext uri="{FF2B5EF4-FFF2-40B4-BE49-F238E27FC236}">
                <a16:creationId xmlns:a16="http://schemas.microsoft.com/office/drawing/2014/main" id="{68A3B780-CC20-45AB-8758-7454BFC0E5B1}"/>
              </a:ext>
            </a:extLst>
          </p:cNvPr>
          <p:cNvPicPr>
            <a:picLocks noChangeAspect="1"/>
          </p:cNvPicPr>
          <p:nvPr/>
        </p:nvPicPr>
        <p:blipFill rotWithShape="1">
          <a:blip r:embed="rId6">
            <a:extLst>
              <a:ext uri="{28A0092B-C50C-407E-A947-70E740481C1C}">
                <a14:useLocalDpi xmlns:a14="http://schemas.microsoft.com/office/drawing/2010/main" val="0"/>
              </a:ext>
            </a:extLst>
          </a:blip>
          <a:srcRect t="9737"/>
          <a:stretch/>
        </p:blipFill>
        <p:spPr>
          <a:xfrm>
            <a:off x="6510863" y="6431432"/>
            <a:ext cx="3577428" cy="1693647"/>
          </a:xfrm>
          <a:prstGeom prst="rect">
            <a:avLst/>
          </a:prstGeom>
        </p:spPr>
      </p:pic>
      <p:pic>
        <p:nvPicPr>
          <p:cNvPr id="7" name="Image 6">
            <a:extLst>
              <a:ext uri="{FF2B5EF4-FFF2-40B4-BE49-F238E27FC236}">
                <a16:creationId xmlns:a16="http://schemas.microsoft.com/office/drawing/2014/main" id="{7750F872-090B-403D-B512-73895D967F07}"/>
              </a:ext>
            </a:extLst>
          </p:cNvPr>
          <p:cNvPicPr>
            <a:picLocks noChangeAspect="1"/>
          </p:cNvPicPr>
          <p:nvPr/>
        </p:nvPicPr>
        <p:blipFill rotWithShape="1">
          <a:blip r:embed="rId7">
            <a:extLst>
              <a:ext uri="{28A0092B-C50C-407E-A947-70E740481C1C}">
                <a14:useLocalDpi xmlns:a14="http://schemas.microsoft.com/office/drawing/2010/main" val="0"/>
              </a:ext>
            </a:extLst>
          </a:blip>
          <a:srcRect t="9412"/>
          <a:stretch/>
        </p:blipFill>
        <p:spPr>
          <a:xfrm>
            <a:off x="6506362" y="8229688"/>
            <a:ext cx="3651448" cy="1693648"/>
          </a:xfrm>
          <a:prstGeom prst="rect">
            <a:avLst/>
          </a:prstGeom>
        </p:spPr>
      </p:pic>
      <p:pic>
        <p:nvPicPr>
          <p:cNvPr id="9" name="Image 8">
            <a:extLst>
              <a:ext uri="{FF2B5EF4-FFF2-40B4-BE49-F238E27FC236}">
                <a16:creationId xmlns:a16="http://schemas.microsoft.com/office/drawing/2014/main" id="{04B0C9D9-99A2-44B3-9040-05AD06CED4AA}"/>
              </a:ext>
            </a:extLst>
          </p:cNvPr>
          <p:cNvPicPr>
            <a:picLocks noChangeAspect="1"/>
          </p:cNvPicPr>
          <p:nvPr/>
        </p:nvPicPr>
        <p:blipFill rotWithShape="1">
          <a:blip r:embed="rId8">
            <a:extLst>
              <a:ext uri="{28A0092B-C50C-407E-A947-70E740481C1C}">
                <a14:useLocalDpi xmlns:a14="http://schemas.microsoft.com/office/drawing/2010/main" val="0"/>
              </a:ext>
            </a:extLst>
          </a:blip>
          <a:srcRect t="10344"/>
          <a:stretch/>
        </p:blipFill>
        <p:spPr>
          <a:xfrm>
            <a:off x="6578600" y="11944954"/>
            <a:ext cx="3476932" cy="1601925"/>
          </a:xfrm>
          <a:prstGeom prst="rect">
            <a:avLst/>
          </a:prstGeom>
        </p:spPr>
      </p:pic>
      <p:pic>
        <p:nvPicPr>
          <p:cNvPr id="11" name="Image 10">
            <a:extLst>
              <a:ext uri="{FF2B5EF4-FFF2-40B4-BE49-F238E27FC236}">
                <a16:creationId xmlns:a16="http://schemas.microsoft.com/office/drawing/2014/main" id="{DB50931B-029B-4132-B747-0B0236ECA08E}"/>
              </a:ext>
            </a:extLst>
          </p:cNvPr>
          <p:cNvPicPr>
            <a:picLocks noChangeAspect="1"/>
          </p:cNvPicPr>
          <p:nvPr/>
        </p:nvPicPr>
        <p:blipFill rotWithShape="1">
          <a:blip r:embed="rId9">
            <a:extLst>
              <a:ext uri="{28A0092B-C50C-407E-A947-70E740481C1C}">
                <a14:useLocalDpi xmlns:a14="http://schemas.microsoft.com/office/drawing/2010/main" val="0"/>
              </a:ext>
            </a:extLst>
          </a:blip>
          <a:srcRect t="9142"/>
          <a:stretch/>
        </p:blipFill>
        <p:spPr>
          <a:xfrm>
            <a:off x="18394840" y="3590566"/>
            <a:ext cx="4033566" cy="1824789"/>
          </a:xfrm>
          <a:prstGeom prst="rect">
            <a:avLst/>
          </a:prstGeom>
        </p:spPr>
      </p:pic>
      <p:pic>
        <p:nvPicPr>
          <p:cNvPr id="13" name="Image 12">
            <a:extLst>
              <a:ext uri="{FF2B5EF4-FFF2-40B4-BE49-F238E27FC236}">
                <a16:creationId xmlns:a16="http://schemas.microsoft.com/office/drawing/2014/main" id="{8D82C9C3-2F69-412D-90D7-7A0451FA3836}"/>
              </a:ext>
            </a:extLst>
          </p:cNvPr>
          <p:cNvPicPr>
            <a:picLocks noChangeAspect="1"/>
          </p:cNvPicPr>
          <p:nvPr/>
        </p:nvPicPr>
        <p:blipFill rotWithShape="1">
          <a:blip r:embed="rId10">
            <a:extLst>
              <a:ext uri="{28A0092B-C50C-407E-A947-70E740481C1C}">
                <a14:useLocalDpi xmlns:a14="http://schemas.microsoft.com/office/drawing/2010/main" val="0"/>
              </a:ext>
            </a:extLst>
          </a:blip>
          <a:srcRect t="9142"/>
          <a:stretch/>
        </p:blipFill>
        <p:spPr>
          <a:xfrm>
            <a:off x="18428669" y="11319311"/>
            <a:ext cx="3889575" cy="1824788"/>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Data Description"/>
          <p:cNvSpPr txBox="1">
            <a:spLocks noGrp="1"/>
          </p:cNvSpPr>
          <p:nvPr>
            <p:ph type="title" idx="4294967295"/>
          </p:nvPr>
        </p:nvSpPr>
        <p:spPr>
          <a:xfrm>
            <a:off x="952500" y="1143000"/>
            <a:ext cx="22479000" cy="1663700"/>
          </a:xfrm>
          <a:prstGeom prst="rect">
            <a:avLst/>
          </a:prstGeom>
        </p:spPr>
        <p:txBody>
          <a:bodyPr>
            <a:normAutofit/>
          </a:bodyPr>
          <a:lstStyle/>
          <a:p>
            <a:r>
              <a:rPr lang="it-IT" dirty="0"/>
              <a:t>Exploratory analysis</a:t>
            </a:r>
            <a:endParaRPr dirty="0"/>
          </a:p>
        </p:txBody>
      </p:sp>
      <p:sp>
        <p:nvSpPr>
          <p:cNvPr id="156" name="Quantitative Variables"/>
          <p:cNvSpPr txBox="1"/>
          <p:nvPr/>
        </p:nvSpPr>
        <p:spPr>
          <a:xfrm>
            <a:off x="766931" y="3172501"/>
            <a:ext cx="4814551" cy="701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defTabSz="914400">
              <a:defRPr sz="3600" b="1">
                <a:solidFill>
                  <a:srgbClr val="414141"/>
                </a:solidFill>
              </a:defRPr>
            </a:lvl1pPr>
          </a:lstStyle>
          <a:p>
            <a:r>
              <a:rPr dirty="0"/>
              <a:t>Quantitative Variables</a:t>
            </a:r>
          </a:p>
        </p:txBody>
      </p:sp>
      <p:graphicFrame>
        <p:nvGraphicFramePr>
          <p:cNvPr id="157" name="Tableau"/>
          <p:cNvGraphicFramePr/>
          <p:nvPr>
            <p:extLst>
              <p:ext uri="{D42A27DB-BD31-4B8C-83A1-F6EECF244321}">
                <p14:modId xmlns:p14="http://schemas.microsoft.com/office/powerpoint/2010/main" val="2296393068"/>
              </p:ext>
            </p:extLst>
          </p:nvPr>
        </p:nvGraphicFramePr>
        <p:xfrm>
          <a:off x="466725" y="3831771"/>
          <a:ext cx="10293424" cy="9722303"/>
        </p:xfrm>
        <a:graphic>
          <a:graphicData uri="http://schemas.openxmlformats.org/drawingml/2006/table">
            <a:tbl>
              <a:tblPr>
                <a:tableStyleId>{4C3C2611-4C71-4FC5-86AE-919BDF0F9419}</a:tableStyleId>
              </a:tblPr>
              <a:tblGrid>
                <a:gridCol w="1162050">
                  <a:extLst>
                    <a:ext uri="{9D8B030D-6E8A-4147-A177-3AD203B41FA5}">
                      <a16:colId xmlns:a16="http://schemas.microsoft.com/office/drawing/2014/main" val="20000"/>
                    </a:ext>
                  </a:extLst>
                </a:gridCol>
                <a:gridCol w="4441825">
                  <a:extLst>
                    <a:ext uri="{9D8B030D-6E8A-4147-A177-3AD203B41FA5}">
                      <a16:colId xmlns:a16="http://schemas.microsoft.com/office/drawing/2014/main" val="20001"/>
                    </a:ext>
                  </a:extLst>
                </a:gridCol>
                <a:gridCol w="4689549">
                  <a:extLst>
                    <a:ext uri="{9D8B030D-6E8A-4147-A177-3AD203B41FA5}">
                      <a16:colId xmlns:a16="http://schemas.microsoft.com/office/drawing/2014/main" val="20002"/>
                    </a:ext>
                  </a:extLst>
                </a:gridCol>
              </a:tblGrid>
              <a:tr h="2592841">
                <a:tc>
                  <a:txBody>
                    <a:bodyPr/>
                    <a:lstStyle/>
                    <a:p>
                      <a:pPr algn="l">
                        <a:defRPr sz="1800" b="1">
                          <a:solidFill>
                            <a:srgbClr val="000000"/>
                          </a:solidFill>
                        </a:defRPr>
                      </a:pPr>
                      <a:r>
                        <a:t>age</a:t>
                      </a:r>
                    </a:p>
                    <a:p>
                      <a:pPr algn="l">
                        <a:defRPr sz="1800" b="1">
                          <a:solidFill>
                            <a:srgbClr val="000000"/>
                          </a:solidFill>
                        </a:defRPr>
                      </a:pPr>
                      <a:endParaRPr/>
                    </a:p>
                    <a:p>
                      <a:pPr algn="l">
                        <a:defRPr sz="1800" i="1">
                          <a:solidFill>
                            <a:srgbClr val="000000"/>
                          </a:solidFill>
                        </a:defRPr>
                      </a:pPr>
                      <a:r>
                        <a:t>interger</a:t>
                      </a:r>
                    </a:p>
                  </a:txBody>
                  <a:tcPr marL="45714" marR="45714" marT="45714" marB="45714" horzOverflow="overflow">
                    <a:noFill/>
                  </a:tcPr>
                </a:tc>
                <a:tc>
                  <a:txBody>
                    <a:bodyPr/>
                    <a:lstStyle/>
                    <a:p>
                      <a:pPr algn="l">
                        <a:defRPr sz="1800">
                          <a:solidFill>
                            <a:srgbClr val="000000"/>
                          </a:solidFill>
                        </a:defRPr>
                      </a:pPr>
                      <a:r>
                        <a:rPr dirty="0"/>
                        <a:t>Age </a:t>
                      </a:r>
                    </a:p>
                    <a:p>
                      <a:pPr algn="l">
                        <a:defRPr sz="1800">
                          <a:solidFill>
                            <a:srgbClr val="000000"/>
                          </a:solidFill>
                        </a:defRPr>
                      </a:pPr>
                      <a:endParaRPr dirty="0"/>
                    </a:p>
                  </a:txBody>
                  <a:tcPr marL="45714" marR="45714" marT="45714" marB="45714" horzOverflow="overflow">
                    <a:noFill/>
                  </a:tcPr>
                </a:tc>
                <a:tc>
                  <a:txBody>
                    <a:bodyPr/>
                    <a:lstStyle/>
                    <a:p>
                      <a:pPr algn="l">
                        <a:defRPr sz="1800" b="1">
                          <a:solidFill>
                            <a:srgbClr val="414141"/>
                          </a:solidFill>
                        </a:defRPr>
                      </a:pPr>
                      <a:endParaRPr/>
                    </a:p>
                  </a:txBody>
                  <a:tcPr marL="45714" marR="45714" marT="45714" marB="45714" horzOverflow="overflow">
                    <a:noFill/>
                  </a:tcPr>
                </a:tc>
                <a:extLst>
                  <a:ext uri="{0D108BD9-81ED-4DB2-BD59-A6C34878D82A}">
                    <a16:rowId xmlns:a16="http://schemas.microsoft.com/office/drawing/2014/main" val="10000"/>
                  </a:ext>
                </a:extLst>
              </a:tr>
              <a:tr h="3384550">
                <a:tc>
                  <a:txBody>
                    <a:bodyPr/>
                    <a:lstStyle/>
                    <a:p>
                      <a:pPr algn="l">
                        <a:defRPr sz="1800" b="1">
                          <a:solidFill>
                            <a:srgbClr val="000000"/>
                          </a:solidFill>
                        </a:defRPr>
                      </a:pPr>
                      <a:r>
                        <a:t>Medu</a:t>
                      </a:r>
                    </a:p>
                    <a:p>
                      <a:pPr algn="l">
                        <a:defRPr sz="1800" b="1">
                          <a:solidFill>
                            <a:srgbClr val="000000"/>
                          </a:solidFill>
                        </a:defRPr>
                      </a:pPr>
                      <a:endParaRPr/>
                    </a:p>
                    <a:p>
                      <a:pPr algn="l">
                        <a:defRPr sz="1800" i="1">
                          <a:solidFill>
                            <a:srgbClr val="000000"/>
                          </a:solidFill>
                        </a:defRPr>
                      </a:pPr>
                      <a:r>
                        <a:t>integer</a:t>
                      </a:r>
                    </a:p>
                  </a:txBody>
                  <a:tcPr marL="45714" marR="45714" marT="45714" marB="45714" horzOverflow="overflow">
                    <a:noFill/>
                  </a:tcPr>
                </a:tc>
                <a:tc>
                  <a:txBody>
                    <a:bodyPr/>
                    <a:lstStyle/>
                    <a:p>
                      <a:pPr algn="l">
                        <a:defRPr sz="1800">
                          <a:solidFill>
                            <a:srgbClr val="000000"/>
                          </a:solidFill>
                        </a:defRPr>
                      </a:pPr>
                      <a:r>
                        <a:rPr dirty="0"/>
                        <a:t>Mother’s education</a:t>
                      </a:r>
                    </a:p>
                    <a:p>
                      <a:pPr algn="l">
                        <a:defRPr sz="1800">
                          <a:solidFill>
                            <a:srgbClr val="000000"/>
                          </a:solidFill>
                        </a:defRPr>
                      </a:pPr>
                      <a:endParaRPr dirty="0"/>
                    </a:p>
                    <a:p>
                      <a:pPr algn="l">
                        <a:defRPr sz="1800">
                          <a:solidFill>
                            <a:srgbClr val="000000"/>
                          </a:solidFill>
                        </a:defRPr>
                      </a:pPr>
                      <a:endParaRPr dirty="0"/>
                    </a:p>
                    <a:p>
                      <a:pPr algn="l">
                        <a:defRPr sz="1800">
                          <a:solidFill>
                            <a:srgbClr val="000000"/>
                          </a:solidFill>
                        </a:defRPr>
                      </a:pPr>
                      <a:r>
                        <a:rPr dirty="0"/>
                        <a:t>Values:</a:t>
                      </a:r>
                    </a:p>
                    <a:p>
                      <a:pPr algn="l">
                        <a:defRPr sz="1800">
                          <a:solidFill>
                            <a:srgbClr val="000000"/>
                          </a:solidFill>
                        </a:defRPr>
                      </a:pPr>
                      <a:r>
                        <a:rPr dirty="0"/>
                        <a:t>0 - none,</a:t>
                      </a:r>
                    </a:p>
                    <a:p>
                      <a:pPr algn="l">
                        <a:defRPr sz="1800">
                          <a:solidFill>
                            <a:srgbClr val="000000"/>
                          </a:solidFill>
                        </a:defRPr>
                      </a:pPr>
                      <a:r>
                        <a:rPr dirty="0"/>
                        <a:t>1 - primary education (4th grade),</a:t>
                      </a:r>
                    </a:p>
                    <a:p>
                      <a:pPr algn="l">
                        <a:defRPr sz="1800">
                          <a:solidFill>
                            <a:srgbClr val="000000"/>
                          </a:solidFill>
                        </a:defRPr>
                      </a:pPr>
                      <a:r>
                        <a:rPr dirty="0"/>
                        <a:t>2 - 5th to 9th grade,</a:t>
                      </a:r>
                    </a:p>
                    <a:p>
                      <a:pPr algn="l">
                        <a:defRPr sz="1800">
                          <a:solidFill>
                            <a:srgbClr val="000000"/>
                          </a:solidFill>
                        </a:defRPr>
                      </a:pPr>
                      <a:r>
                        <a:rPr dirty="0"/>
                        <a:t>3 - secondary education </a:t>
                      </a:r>
                    </a:p>
                    <a:p>
                      <a:pPr algn="l">
                        <a:defRPr sz="1800">
                          <a:solidFill>
                            <a:srgbClr val="000000"/>
                          </a:solidFill>
                        </a:defRPr>
                      </a:pPr>
                      <a:r>
                        <a:rPr dirty="0"/>
                        <a:t>4 - higher education</a:t>
                      </a:r>
                    </a:p>
                  </a:txBody>
                  <a:tcPr marL="45714" marR="45714" marT="45714" marB="45714" horzOverflow="overflow">
                    <a:noFill/>
                  </a:tcPr>
                </a:tc>
                <a:tc>
                  <a:txBody>
                    <a:bodyPr/>
                    <a:lstStyle/>
                    <a:p>
                      <a:pPr algn="l">
                        <a:defRPr sz="1800">
                          <a:solidFill>
                            <a:srgbClr val="C9C3BA"/>
                          </a:solidFill>
                        </a:defRPr>
                      </a:pPr>
                      <a:endParaRPr/>
                    </a:p>
                  </a:txBody>
                  <a:tcPr marL="45714" marR="45714" marT="45714" marB="45714" horzOverflow="overflow">
                    <a:noFill/>
                  </a:tcPr>
                </a:tc>
                <a:extLst>
                  <a:ext uri="{0D108BD9-81ED-4DB2-BD59-A6C34878D82A}">
                    <a16:rowId xmlns:a16="http://schemas.microsoft.com/office/drawing/2014/main" val="10001"/>
                  </a:ext>
                </a:extLst>
              </a:tr>
              <a:tr h="3744912">
                <a:tc>
                  <a:txBody>
                    <a:bodyPr/>
                    <a:lstStyle/>
                    <a:p>
                      <a:pPr algn="l">
                        <a:defRPr sz="1800" b="1">
                          <a:solidFill>
                            <a:srgbClr val="000000"/>
                          </a:solidFill>
                        </a:defRPr>
                      </a:pPr>
                      <a:r>
                        <a:t>Fedu</a:t>
                      </a:r>
                    </a:p>
                    <a:p>
                      <a:pPr algn="l">
                        <a:defRPr sz="1800" b="1">
                          <a:solidFill>
                            <a:srgbClr val="000000"/>
                          </a:solidFill>
                        </a:defRPr>
                      </a:pPr>
                      <a:endParaRPr/>
                    </a:p>
                    <a:p>
                      <a:pPr algn="l">
                        <a:defRPr sz="1800" i="1">
                          <a:solidFill>
                            <a:srgbClr val="000000"/>
                          </a:solidFill>
                        </a:defRPr>
                      </a:pPr>
                      <a:r>
                        <a:t>integer</a:t>
                      </a:r>
                    </a:p>
                  </a:txBody>
                  <a:tcPr marL="45714" marR="45714" marT="45714" marB="45714" horzOverflow="overflow">
                    <a:noFill/>
                  </a:tcPr>
                </a:tc>
                <a:tc>
                  <a:txBody>
                    <a:bodyPr/>
                    <a:lstStyle/>
                    <a:p>
                      <a:pPr algn="l">
                        <a:defRPr sz="1800">
                          <a:solidFill>
                            <a:srgbClr val="000000"/>
                          </a:solidFill>
                        </a:defRPr>
                      </a:pPr>
                      <a:r>
                        <a:t>Father’s education</a:t>
                      </a:r>
                    </a:p>
                    <a:p>
                      <a:pPr algn="l">
                        <a:defRPr sz="1800">
                          <a:solidFill>
                            <a:srgbClr val="000000"/>
                          </a:solidFill>
                        </a:defRPr>
                      </a:pPr>
                      <a:endParaRPr/>
                    </a:p>
                    <a:p>
                      <a:pPr algn="l">
                        <a:defRPr sz="1800">
                          <a:solidFill>
                            <a:srgbClr val="000000"/>
                          </a:solidFill>
                        </a:defRPr>
                      </a:pPr>
                      <a:endParaRPr/>
                    </a:p>
                    <a:p>
                      <a:pPr algn="l">
                        <a:defRPr sz="1800">
                          <a:solidFill>
                            <a:srgbClr val="000000"/>
                          </a:solidFill>
                        </a:defRPr>
                      </a:pPr>
                      <a:r>
                        <a:t>Values:</a:t>
                      </a:r>
                    </a:p>
                    <a:p>
                      <a:pPr algn="l">
                        <a:defRPr sz="1800">
                          <a:solidFill>
                            <a:srgbClr val="000000"/>
                          </a:solidFill>
                        </a:defRPr>
                      </a:pPr>
                      <a:r>
                        <a:t>0 - none,</a:t>
                      </a:r>
                    </a:p>
                    <a:p>
                      <a:pPr algn="l">
                        <a:defRPr sz="1800">
                          <a:solidFill>
                            <a:srgbClr val="000000"/>
                          </a:solidFill>
                        </a:defRPr>
                      </a:pPr>
                      <a:r>
                        <a:t>1 - primary education (4th grade),</a:t>
                      </a:r>
                    </a:p>
                    <a:p>
                      <a:pPr algn="l">
                        <a:defRPr sz="1800">
                          <a:solidFill>
                            <a:srgbClr val="000000"/>
                          </a:solidFill>
                        </a:defRPr>
                      </a:pPr>
                      <a:r>
                        <a:t>2 - 5th to 9th grade,</a:t>
                      </a:r>
                    </a:p>
                    <a:p>
                      <a:pPr algn="l">
                        <a:defRPr sz="1800">
                          <a:solidFill>
                            <a:srgbClr val="000000"/>
                          </a:solidFill>
                        </a:defRPr>
                      </a:pPr>
                      <a:r>
                        <a:t>3 - secondary education </a:t>
                      </a:r>
                    </a:p>
                    <a:p>
                      <a:pPr algn="l">
                        <a:defRPr sz="1800">
                          <a:solidFill>
                            <a:srgbClr val="000000"/>
                          </a:solidFill>
                        </a:defRPr>
                      </a:pPr>
                      <a:r>
                        <a:t>4 - higher education</a:t>
                      </a:r>
                    </a:p>
                  </a:txBody>
                  <a:tcPr marL="45714" marR="45714" marT="45714" marB="45714" horzOverflow="overflow">
                    <a:noFill/>
                  </a:tcPr>
                </a:tc>
                <a:tc>
                  <a:txBody>
                    <a:bodyPr/>
                    <a:lstStyle/>
                    <a:p>
                      <a:pPr algn="l">
                        <a:defRPr sz="1800">
                          <a:solidFill>
                            <a:srgbClr val="C9C3BA"/>
                          </a:solidFill>
                        </a:defRPr>
                      </a:pPr>
                      <a:endParaRPr dirty="0"/>
                    </a:p>
                  </a:txBody>
                  <a:tcPr marL="45714" marR="45714" marT="45714" marB="45714" horzOverflow="overflow">
                    <a:noFill/>
                  </a:tcPr>
                </a:tc>
                <a:extLst>
                  <a:ext uri="{0D108BD9-81ED-4DB2-BD59-A6C34878D82A}">
                    <a16:rowId xmlns:a16="http://schemas.microsoft.com/office/drawing/2014/main" val="10002"/>
                  </a:ext>
                </a:extLst>
              </a:tr>
            </a:tbl>
          </a:graphicData>
        </a:graphic>
      </p:graphicFrame>
      <p:pic>
        <p:nvPicPr>
          <p:cNvPr id="159" name="image.png" descr="image.png"/>
          <p:cNvPicPr>
            <a:picLocks noChangeAspect="1"/>
          </p:cNvPicPr>
          <p:nvPr/>
        </p:nvPicPr>
        <p:blipFill rotWithShape="1">
          <a:blip r:embed="rId2"/>
          <a:srcRect t="8311"/>
          <a:stretch/>
        </p:blipFill>
        <p:spPr>
          <a:xfrm>
            <a:off x="6397707" y="6529136"/>
            <a:ext cx="3600451" cy="3215326"/>
          </a:xfrm>
          <a:prstGeom prst="rect">
            <a:avLst/>
          </a:prstGeom>
          <a:ln w="12700">
            <a:miter lim="400000"/>
          </a:ln>
        </p:spPr>
      </p:pic>
      <p:pic>
        <p:nvPicPr>
          <p:cNvPr id="160" name="image.png" descr="image.png"/>
          <p:cNvPicPr>
            <a:picLocks noChangeAspect="1"/>
          </p:cNvPicPr>
          <p:nvPr/>
        </p:nvPicPr>
        <p:blipFill rotWithShape="1">
          <a:blip r:embed="rId3"/>
          <a:srcRect t="8474"/>
          <a:stretch/>
        </p:blipFill>
        <p:spPr>
          <a:xfrm>
            <a:off x="6448317" y="10000649"/>
            <a:ext cx="3816351" cy="3597576"/>
          </a:xfrm>
          <a:prstGeom prst="rect">
            <a:avLst/>
          </a:prstGeom>
          <a:ln w="12700">
            <a:miter lim="400000"/>
          </a:ln>
        </p:spPr>
      </p:pic>
      <p:graphicFrame>
        <p:nvGraphicFramePr>
          <p:cNvPr id="161" name="Tableau"/>
          <p:cNvGraphicFramePr/>
          <p:nvPr>
            <p:extLst>
              <p:ext uri="{D42A27DB-BD31-4B8C-83A1-F6EECF244321}">
                <p14:modId xmlns:p14="http://schemas.microsoft.com/office/powerpoint/2010/main" val="2980641269"/>
              </p:ext>
            </p:extLst>
          </p:nvPr>
        </p:nvGraphicFramePr>
        <p:xfrm>
          <a:off x="12753474" y="3497262"/>
          <a:ext cx="10443076" cy="10122485"/>
        </p:xfrm>
        <a:graphic>
          <a:graphicData uri="http://schemas.openxmlformats.org/drawingml/2006/table">
            <a:tbl>
              <a:tblPr>
                <a:tableStyleId>{4C3C2611-4C71-4FC5-86AE-919BDF0F9419}</a:tableStyleId>
              </a:tblPr>
              <a:tblGrid>
                <a:gridCol w="1556084">
                  <a:extLst>
                    <a:ext uri="{9D8B030D-6E8A-4147-A177-3AD203B41FA5}">
                      <a16:colId xmlns:a16="http://schemas.microsoft.com/office/drawing/2014/main" val="20000"/>
                    </a:ext>
                  </a:extLst>
                </a:gridCol>
                <a:gridCol w="4379495">
                  <a:extLst>
                    <a:ext uri="{9D8B030D-6E8A-4147-A177-3AD203B41FA5}">
                      <a16:colId xmlns:a16="http://schemas.microsoft.com/office/drawing/2014/main" val="20001"/>
                    </a:ext>
                  </a:extLst>
                </a:gridCol>
                <a:gridCol w="4507497">
                  <a:extLst>
                    <a:ext uri="{9D8B030D-6E8A-4147-A177-3AD203B41FA5}">
                      <a16:colId xmlns:a16="http://schemas.microsoft.com/office/drawing/2014/main" val="20002"/>
                    </a:ext>
                  </a:extLst>
                </a:gridCol>
              </a:tblGrid>
              <a:tr h="2743117">
                <a:tc>
                  <a:txBody>
                    <a:bodyPr/>
                    <a:lstStyle/>
                    <a:p>
                      <a:pPr algn="l">
                        <a:defRPr sz="1800" b="1">
                          <a:solidFill>
                            <a:srgbClr val="000000"/>
                          </a:solidFill>
                        </a:defRPr>
                      </a:pPr>
                      <a:r>
                        <a:t>traveltime</a:t>
                      </a:r>
                    </a:p>
                    <a:p>
                      <a:pPr algn="l">
                        <a:defRPr sz="1800" b="1" i="1">
                          <a:solidFill>
                            <a:srgbClr val="000000"/>
                          </a:solidFill>
                        </a:defRPr>
                      </a:pPr>
                      <a:endParaRPr/>
                    </a:p>
                    <a:p>
                      <a:pPr algn="l">
                        <a:defRPr sz="1800" i="1">
                          <a:solidFill>
                            <a:srgbClr val="000000"/>
                          </a:solidFill>
                        </a:defRPr>
                      </a:pPr>
                      <a:r>
                        <a:t>integer</a:t>
                      </a:r>
                    </a:p>
                  </a:txBody>
                  <a:tcPr marL="45718" marR="45718" marT="45718" marB="45718" horzOverflow="overflow">
                    <a:noFill/>
                  </a:tcPr>
                </a:tc>
                <a:tc>
                  <a:txBody>
                    <a:bodyPr/>
                    <a:lstStyle/>
                    <a:p>
                      <a:pPr algn="l">
                        <a:defRPr sz="1800">
                          <a:solidFill>
                            <a:srgbClr val="000000"/>
                          </a:solidFill>
                        </a:defRPr>
                      </a:pPr>
                      <a:r>
                        <a:rPr lang="it-IT" dirty="0"/>
                        <a:t>Home to school time travel</a:t>
                      </a:r>
                      <a:endParaRPr dirty="0"/>
                    </a:p>
                    <a:p>
                      <a:pPr algn="l">
                        <a:defRPr sz="1800">
                          <a:solidFill>
                            <a:srgbClr val="000000"/>
                          </a:solidFill>
                        </a:defRPr>
                      </a:pPr>
                      <a:endParaRPr dirty="0"/>
                    </a:p>
                    <a:p>
                      <a:pPr algn="l">
                        <a:defRPr sz="1800">
                          <a:solidFill>
                            <a:srgbClr val="000000"/>
                          </a:solidFill>
                        </a:defRPr>
                      </a:pPr>
                      <a:endParaRPr dirty="0"/>
                    </a:p>
                    <a:p>
                      <a:pPr algn="l">
                        <a:defRPr sz="1800">
                          <a:solidFill>
                            <a:srgbClr val="000000"/>
                          </a:solidFill>
                        </a:defRPr>
                      </a:pPr>
                      <a:r>
                        <a:rPr dirty="0"/>
                        <a:t>Values:</a:t>
                      </a:r>
                    </a:p>
                    <a:p>
                      <a:pPr algn="l">
                        <a:defRPr sz="1800">
                          <a:solidFill>
                            <a:srgbClr val="000000"/>
                          </a:solidFill>
                        </a:defRPr>
                      </a:pPr>
                      <a:r>
                        <a:rPr dirty="0"/>
                        <a:t>1 - &lt;15 min</a:t>
                      </a:r>
                    </a:p>
                    <a:p>
                      <a:pPr algn="l">
                        <a:defRPr sz="1800">
                          <a:solidFill>
                            <a:srgbClr val="000000"/>
                          </a:solidFill>
                        </a:defRPr>
                      </a:pPr>
                      <a:r>
                        <a:rPr dirty="0"/>
                        <a:t>2- 15-30 min</a:t>
                      </a:r>
                    </a:p>
                    <a:p>
                      <a:pPr algn="l">
                        <a:defRPr sz="1800">
                          <a:solidFill>
                            <a:srgbClr val="000000"/>
                          </a:solidFill>
                        </a:defRPr>
                      </a:pPr>
                      <a:r>
                        <a:rPr dirty="0"/>
                        <a:t>3- 30-60 min</a:t>
                      </a:r>
                    </a:p>
                    <a:p>
                      <a:pPr algn="l">
                        <a:defRPr sz="1800">
                          <a:solidFill>
                            <a:srgbClr val="000000"/>
                          </a:solidFill>
                        </a:defRPr>
                      </a:pPr>
                      <a:r>
                        <a:rPr dirty="0"/>
                        <a:t>4- &gt;60 min</a:t>
                      </a:r>
                    </a:p>
                  </a:txBody>
                  <a:tcPr marL="45718" marR="45718" marT="45718" marB="45718" horzOverflow="overflow">
                    <a:noFill/>
                  </a:tcPr>
                </a:tc>
                <a:tc>
                  <a:txBody>
                    <a:bodyPr/>
                    <a:lstStyle/>
                    <a:p>
                      <a:pPr algn="l">
                        <a:defRPr sz="1800">
                          <a:solidFill>
                            <a:srgbClr val="414141"/>
                          </a:solidFill>
                          <a:latin typeface="Arial"/>
                          <a:ea typeface="Arial"/>
                          <a:cs typeface="Arial"/>
                          <a:sym typeface="Arial"/>
                        </a:defRPr>
                      </a:pPr>
                      <a:endParaRPr/>
                    </a:p>
                  </a:txBody>
                  <a:tcPr marL="45718" marR="45718" marT="45718" marB="45718" horzOverflow="overflow">
                    <a:noFill/>
                  </a:tcPr>
                </a:tc>
                <a:extLst>
                  <a:ext uri="{0D108BD9-81ED-4DB2-BD59-A6C34878D82A}">
                    <a16:rowId xmlns:a16="http://schemas.microsoft.com/office/drawing/2014/main" val="10000"/>
                  </a:ext>
                </a:extLst>
              </a:tr>
              <a:tr h="2560637">
                <a:tc>
                  <a:txBody>
                    <a:bodyPr/>
                    <a:lstStyle/>
                    <a:p>
                      <a:pPr algn="l">
                        <a:defRPr sz="1800" b="1">
                          <a:solidFill>
                            <a:srgbClr val="000000"/>
                          </a:solidFill>
                        </a:defRPr>
                      </a:pPr>
                      <a:r>
                        <a:t>studytime</a:t>
                      </a:r>
                    </a:p>
                    <a:p>
                      <a:pPr algn="l">
                        <a:defRPr sz="1800" b="1">
                          <a:solidFill>
                            <a:srgbClr val="000000"/>
                          </a:solidFill>
                        </a:defRPr>
                      </a:pPr>
                      <a:endParaRPr/>
                    </a:p>
                    <a:p>
                      <a:pPr algn="l">
                        <a:defRPr sz="1800" i="1">
                          <a:solidFill>
                            <a:srgbClr val="000000"/>
                          </a:solidFill>
                        </a:defRPr>
                      </a:pPr>
                      <a:r>
                        <a:t>integer</a:t>
                      </a:r>
                    </a:p>
                  </a:txBody>
                  <a:tcPr marL="45718" marR="45718" marT="45718" marB="45718" horzOverflow="overflow">
                    <a:noFill/>
                  </a:tcPr>
                </a:tc>
                <a:tc>
                  <a:txBody>
                    <a:bodyPr/>
                    <a:lstStyle/>
                    <a:p>
                      <a:pPr algn="l">
                        <a:defRPr sz="1800">
                          <a:solidFill>
                            <a:srgbClr val="000000"/>
                          </a:solidFill>
                        </a:defRPr>
                      </a:pPr>
                      <a:r>
                        <a:rPr lang="it-IT" dirty="0"/>
                        <a:t>Weekly study time</a:t>
                      </a:r>
                      <a:endParaRPr dirty="0"/>
                    </a:p>
                    <a:p>
                      <a:pPr algn="l">
                        <a:defRPr sz="1800">
                          <a:solidFill>
                            <a:srgbClr val="000000"/>
                          </a:solidFill>
                        </a:defRPr>
                      </a:pPr>
                      <a:endParaRPr dirty="0"/>
                    </a:p>
                    <a:p>
                      <a:pPr algn="l">
                        <a:defRPr sz="1800">
                          <a:solidFill>
                            <a:srgbClr val="000000"/>
                          </a:solidFill>
                        </a:defRPr>
                      </a:pPr>
                      <a:endParaRPr dirty="0"/>
                    </a:p>
                    <a:p>
                      <a:pPr algn="l">
                        <a:defRPr sz="1800">
                          <a:solidFill>
                            <a:srgbClr val="000000"/>
                          </a:solidFill>
                        </a:defRPr>
                      </a:pPr>
                      <a:r>
                        <a:rPr dirty="0"/>
                        <a:t>Values:</a:t>
                      </a:r>
                    </a:p>
                    <a:p>
                      <a:pPr algn="l">
                        <a:defRPr sz="1800">
                          <a:solidFill>
                            <a:srgbClr val="000000"/>
                          </a:solidFill>
                        </a:defRPr>
                      </a:pPr>
                      <a:r>
                        <a:rPr dirty="0"/>
                        <a:t>1 - &lt;2 hours</a:t>
                      </a:r>
                    </a:p>
                    <a:p>
                      <a:pPr algn="l">
                        <a:defRPr sz="1800">
                          <a:solidFill>
                            <a:srgbClr val="000000"/>
                          </a:solidFill>
                        </a:defRPr>
                      </a:pPr>
                      <a:r>
                        <a:rPr dirty="0"/>
                        <a:t>2-  2 to 5 hours</a:t>
                      </a:r>
                    </a:p>
                    <a:p>
                      <a:pPr algn="l">
                        <a:defRPr sz="1800">
                          <a:solidFill>
                            <a:srgbClr val="000000"/>
                          </a:solidFill>
                        </a:defRPr>
                      </a:pPr>
                      <a:r>
                        <a:rPr dirty="0"/>
                        <a:t>3- 5 to 10 hours</a:t>
                      </a:r>
                    </a:p>
                    <a:p>
                      <a:pPr algn="l">
                        <a:defRPr sz="1800">
                          <a:solidFill>
                            <a:srgbClr val="000000"/>
                          </a:solidFill>
                        </a:defRPr>
                      </a:pPr>
                      <a:r>
                        <a:rPr dirty="0"/>
                        <a:t>4- &gt;10 hours </a:t>
                      </a:r>
                    </a:p>
                  </a:txBody>
                  <a:tcPr marL="45718" marR="45718" marT="45718" marB="45718" horzOverflow="overflow">
                    <a:noFill/>
                  </a:tcPr>
                </a:tc>
                <a:tc>
                  <a:txBody>
                    <a:bodyPr/>
                    <a:lstStyle/>
                    <a:p>
                      <a:pPr algn="l">
                        <a:defRPr sz="1800">
                          <a:solidFill>
                            <a:srgbClr val="C9C3BA"/>
                          </a:solidFill>
                          <a:latin typeface="Arial"/>
                          <a:ea typeface="Arial"/>
                          <a:cs typeface="Arial"/>
                          <a:sym typeface="Arial"/>
                        </a:defRPr>
                      </a:pPr>
                      <a:endParaRPr/>
                    </a:p>
                  </a:txBody>
                  <a:tcPr marL="45718" marR="45718" marT="45718" marB="45718" horzOverflow="overflow">
                    <a:noFill/>
                  </a:tcPr>
                </a:tc>
                <a:extLst>
                  <a:ext uri="{0D108BD9-81ED-4DB2-BD59-A6C34878D82A}">
                    <a16:rowId xmlns:a16="http://schemas.microsoft.com/office/drawing/2014/main" val="10001"/>
                  </a:ext>
                </a:extLst>
              </a:tr>
              <a:tr h="2604921">
                <a:tc>
                  <a:txBody>
                    <a:bodyPr/>
                    <a:lstStyle/>
                    <a:p>
                      <a:pPr algn="l">
                        <a:defRPr sz="1800" b="1">
                          <a:solidFill>
                            <a:srgbClr val="000000"/>
                          </a:solidFill>
                        </a:defRPr>
                      </a:pPr>
                      <a:r>
                        <a:t>failures</a:t>
                      </a:r>
                    </a:p>
                    <a:p>
                      <a:pPr algn="l">
                        <a:defRPr sz="1800" b="1">
                          <a:solidFill>
                            <a:srgbClr val="000000"/>
                          </a:solidFill>
                        </a:defRPr>
                      </a:pPr>
                      <a:endParaRPr/>
                    </a:p>
                    <a:p>
                      <a:pPr algn="l">
                        <a:defRPr sz="1800" i="1">
                          <a:solidFill>
                            <a:srgbClr val="000000"/>
                          </a:solidFill>
                        </a:defRPr>
                      </a:pPr>
                      <a:r>
                        <a:t>integer</a:t>
                      </a:r>
                    </a:p>
                  </a:txBody>
                  <a:tcPr marL="45718" marR="45718" marT="45718" marB="45718" horzOverflow="overflow">
                    <a:noFill/>
                  </a:tcPr>
                </a:tc>
                <a:tc>
                  <a:txBody>
                    <a:bodyPr/>
                    <a:lstStyle/>
                    <a:p>
                      <a:pPr algn="l">
                        <a:defRPr sz="1800">
                          <a:solidFill>
                            <a:srgbClr val="000000"/>
                          </a:solidFill>
                        </a:defRPr>
                      </a:pPr>
                      <a:r>
                        <a:rPr dirty="0"/>
                        <a:t>Number of past class failures</a:t>
                      </a:r>
                    </a:p>
                    <a:p>
                      <a:pPr algn="l">
                        <a:defRPr sz="1800">
                          <a:solidFill>
                            <a:srgbClr val="000000"/>
                          </a:solidFill>
                        </a:defRPr>
                      </a:pPr>
                      <a:endParaRPr dirty="0"/>
                    </a:p>
                  </a:txBody>
                  <a:tcPr marL="45718" marR="45718" marT="45718" marB="45718" horzOverflow="overflow">
                    <a:noFill/>
                  </a:tcPr>
                </a:tc>
                <a:tc>
                  <a:txBody>
                    <a:bodyPr/>
                    <a:lstStyle/>
                    <a:p>
                      <a:pPr algn="l">
                        <a:defRPr sz="1800">
                          <a:solidFill>
                            <a:srgbClr val="C9C3BA"/>
                          </a:solidFill>
                          <a:latin typeface="Arial"/>
                          <a:ea typeface="Arial"/>
                          <a:cs typeface="Arial"/>
                          <a:sym typeface="Arial"/>
                        </a:defRPr>
                      </a:pPr>
                      <a:endParaRPr/>
                    </a:p>
                  </a:txBody>
                  <a:tcPr marL="45718" marR="45718" marT="45718" marB="45718" horzOverflow="overflow">
                    <a:noFill/>
                  </a:tcPr>
                </a:tc>
                <a:extLst>
                  <a:ext uri="{0D108BD9-81ED-4DB2-BD59-A6C34878D82A}">
                    <a16:rowId xmlns:a16="http://schemas.microsoft.com/office/drawing/2014/main" val="10002"/>
                  </a:ext>
                </a:extLst>
              </a:tr>
              <a:tr h="2213810">
                <a:tc>
                  <a:txBody>
                    <a:bodyPr/>
                    <a:lstStyle/>
                    <a:p>
                      <a:pPr algn="l">
                        <a:defRPr sz="1800" b="1">
                          <a:solidFill>
                            <a:srgbClr val="000000"/>
                          </a:solidFill>
                        </a:defRPr>
                      </a:pPr>
                      <a:r>
                        <a:t>famrel</a:t>
                      </a:r>
                    </a:p>
                    <a:p>
                      <a:pPr algn="l">
                        <a:defRPr sz="1800" b="1">
                          <a:solidFill>
                            <a:srgbClr val="000000"/>
                          </a:solidFill>
                        </a:defRPr>
                      </a:pPr>
                      <a:endParaRPr/>
                    </a:p>
                    <a:p>
                      <a:pPr algn="l">
                        <a:defRPr sz="1800" i="1">
                          <a:solidFill>
                            <a:srgbClr val="000000"/>
                          </a:solidFill>
                        </a:defRPr>
                      </a:pPr>
                      <a:r>
                        <a:t>integer</a:t>
                      </a:r>
                    </a:p>
                  </a:txBody>
                  <a:tcPr marL="45718" marR="45718" marT="45718" marB="45718" horzOverflow="overflow">
                    <a:noFill/>
                  </a:tcPr>
                </a:tc>
                <a:tc>
                  <a:txBody>
                    <a:bodyPr/>
                    <a:lstStyle/>
                    <a:p>
                      <a:pPr algn="l">
                        <a:defRPr sz="1800">
                          <a:solidFill>
                            <a:srgbClr val="000000"/>
                          </a:solidFill>
                        </a:defRPr>
                      </a:pPr>
                      <a:r>
                        <a:t>Quality of the family relationship</a:t>
                      </a:r>
                    </a:p>
                    <a:p>
                      <a:pPr algn="l">
                        <a:defRPr sz="1800">
                          <a:solidFill>
                            <a:srgbClr val="000000"/>
                          </a:solidFill>
                        </a:defRPr>
                      </a:pPr>
                      <a:endParaRPr/>
                    </a:p>
                    <a:p>
                      <a:pPr algn="l">
                        <a:defRPr sz="1800">
                          <a:solidFill>
                            <a:srgbClr val="000000"/>
                          </a:solidFill>
                        </a:defRPr>
                      </a:pPr>
                      <a:endParaRPr/>
                    </a:p>
                    <a:p>
                      <a:pPr algn="l">
                        <a:defRPr sz="1800">
                          <a:solidFill>
                            <a:srgbClr val="000000"/>
                          </a:solidFill>
                        </a:defRPr>
                      </a:pPr>
                      <a:r>
                        <a:t>From 1 – very bad to 5 – excellent </a:t>
                      </a:r>
                    </a:p>
                  </a:txBody>
                  <a:tcPr marL="45718" marR="45718" marT="45718" marB="45718" horzOverflow="overflow">
                    <a:noFill/>
                  </a:tcPr>
                </a:tc>
                <a:tc>
                  <a:txBody>
                    <a:bodyPr/>
                    <a:lstStyle/>
                    <a:p>
                      <a:pPr algn="l">
                        <a:defRPr sz="1800">
                          <a:solidFill>
                            <a:srgbClr val="C9C3BA"/>
                          </a:solidFill>
                          <a:latin typeface="Arial"/>
                          <a:ea typeface="Arial"/>
                          <a:cs typeface="Arial"/>
                          <a:sym typeface="Arial"/>
                        </a:defRPr>
                      </a:pPr>
                      <a:endParaRPr dirty="0"/>
                    </a:p>
                  </a:txBody>
                  <a:tcPr marL="45718" marR="45718" marT="45718" marB="45718" horzOverflow="overflow">
                    <a:noFill/>
                  </a:tcPr>
                </a:tc>
                <a:extLst>
                  <a:ext uri="{0D108BD9-81ED-4DB2-BD59-A6C34878D82A}">
                    <a16:rowId xmlns:a16="http://schemas.microsoft.com/office/drawing/2014/main" val="10003"/>
                  </a:ext>
                </a:extLst>
              </a:tr>
            </a:tbl>
          </a:graphicData>
        </a:graphic>
      </p:graphicFrame>
      <p:pic>
        <p:nvPicPr>
          <p:cNvPr id="3" name="Image 2">
            <a:extLst>
              <a:ext uri="{FF2B5EF4-FFF2-40B4-BE49-F238E27FC236}">
                <a16:creationId xmlns:a16="http://schemas.microsoft.com/office/drawing/2014/main" id="{C1AC7306-9678-417E-82DB-F57F8AE00CE3}"/>
              </a:ext>
            </a:extLst>
          </p:cNvPr>
          <p:cNvPicPr>
            <a:picLocks noChangeAspect="1"/>
          </p:cNvPicPr>
          <p:nvPr/>
        </p:nvPicPr>
        <p:blipFill rotWithShape="1">
          <a:blip r:embed="rId4">
            <a:extLst>
              <a:ext uri="{28A0092B-C50C-407E-A947-70E740481C1C}">
                <a14:useLocalDpi xmlns:a14="http://schemas.microsoft.com/office/drawing/2010/main" val="0"/>
              </a:ext>
            </a:extLst>
          </a:blip>
          <a:srcRect t="9799"/>
          <a:stretch/>
        </p:blipFill>
        <p:spPr>
          <a:xfrm>
            <a:off x="6575452" y="4052236"/>
            <a:ext cx="3816351" cy="2294935"/>
          </a:xfrm>
          <a:prstGeom prst="rect">
            <a:avLst/>
          </a:prstGeom>
        </p:spPr>
      </p:pic>
      <p:pic>
        <p:nvPicPr>
          <p:cNvPr id="7" name="Image 6">
            <a:extLst>
              <a:ext uri="{FF2B5EF4-FFF2-40B4-BE49-F238E27FC236}">
                <a16:creationId xmlns:a16="http://schemas.microsoft.com/office/drawing/2014/main" id="{28741324-A841-4F51-AC02-BB6B983579B0}"/>
              </a:ext>
            </a:extLst>
          </p:cNvPr>
          <p:cNvPicPr>
            <a:picLocks noChangeAspect="1"/>
          </p:cNvPicPr>
          <p:nvPr/>
        </p:nvPicPr>
        <p:blipFill rotWithShape="1">
          <a:blip r:embed="rId5">
            <a:extLst>
              <a:ext uri="{28A0092B-C50C-407E-A947-70E740481C1C}">
                <a14:useLocalDpi xmlns:a14="http://schemas.microsoft.com/office/drawing/2010/main" val="0"/>
              </a:ext>
            </a:extLst>
          </a:blip>
          <a:srcRect t="7273"/>
          <a:stretch/>
        </p:blipFill>
        <p:spPr>
          <a:xfrm>
            <a:off x="18871870" y="3763477"/>
            <a:ext cx="3982118" cy="1932183"/>
          </a:xfrm>
          <a:prstGeom prst="rect">
            <a:avLst/>
          </a:prstGeom>
        </p:spPr>
      </p:pic>
      <p:pic>
        <p:nvPicPr>
          <p:cNvPr id="11" name="Image 10">
            <a:extLst>
              <a:ext uri="{FF2B5EF4-FFF2-40B4-BE49-F238E27FC236}">
                <a16:creationId xmlns:a16="http://schemas.microsoft.com/office/drawing/2014/main" id="{AFBA8FA2-7DD3-4B17-9E1A-557FA151045C}"/>
              </a:ext>
            </a:extLst>
          </p:cNvPr>
          <p:cNvPicPr>
            <a:picLocks noChangeAspect="1"/>
          </p:cNvPicPr>
          <p:nvPr/>
        </p:nvPicPr>
        <p:blipFill rotWithShape="1">
          <a:blip r:embed="rId6">
            <a:extLst>
              <a:ext uri="{28A0092B-C50C-407E-A947-70E740481C1C}">
                <a14:useLocalDpi xmlns:a14="http://schemas.microsoft.com/office/drawing/2010/main" val="0"/>
              </a:ext>
            </a:extLst>
          </a:blip>
          <a:srcRect t="7017"/>
          <a:stretch/>
        </p:blipFill>
        <p:spPr>
          <a:xfrm>
            <a:off x="18910904" y="6448927"/>
            <a:ext cx="3910130" cy="2044153"/>
          </a:xfrm>
          <a:prstGeom prst="rect">
            <a:avLst/>
          </a:prstGeom>
        </p:spPr>
      </p:pic>
      <p:pic>
        <p:nvPicPr>
          <p:cNvPr id="13" name="Image 12">
            <a:extLst>
              <a:ext uri="{FF2B5EF4-FFF2-40B4-BE49-F238E27FC236}">
                <a16:creationId xmlns:a16="http://schemas.microsoft.com/office/drawing/2014/main" id="{6A3AB612-C9AD-4230-8A95-3A5BB0F344BD}"/>
              </a:ext>
            </a:extLst>
          </p:cNvPr>
          <p:cNvPicPr>
            <a:picLocks noChangeAspect="1"/>
          </p:cNvPicPr>
          <p:nvPr/>
        </p:nvPicPr>
        <p:blipFill rotWithShape="1">
          <a:blip r:embed="rId7">
            <a:extLst>
              <a:ext uri="{28A0092B-C50C-407E-A947-70E740481C1C}">
                <a14:useLocalDpi xmlns:a14="http://schemas.microsoft.com/office/drawing/2010/main" val="0"/>
              </a:ext>
            </a:extLst>
          </a:blip>
          <a:srcRect t="10150"/>
          <a:stretch/>
        </p:blipFill>
        <p:spPr>
          <a:xfrm>
            <a:off x="18871870" y="11680000"/>
            <a:ext cx="4324680" cy="1932183"/>
          </a:xfrm>
          <a:prstGeom prst="rect">
            <a:avLst/>
          </a:prstGeom>
        </p:spPr>
      </p:pic>
      <p:pic>
        <p:nvPicPr>
          <p:cNvPr id="15" name="Image 14">
            <a:extLst>
              <a:ext uri="{FF2B5EF4-FFF2-40B4-BE49-F238E27FC236}">
                <a16:creationId xmlns:a16="http://schemas.microsoft.com/office/drawing/2014/main" id="{7AAE001E-657B-451D-A41A-96DB97931568}"/>
              </a:ext>
            </a:extLst>
          </p:cNvPr>
          <p:cNvPicPr>
            <a:picLocks noChangeAspect="1"/>
          </p:cNvPicPr>
          <p:nvPr/>
        </p:nvPicPr>
        <p:blipFill rotWithShape="1">
          <a:blip r:embed="rId8">
            <a:extLst>
              <a:ext uri="{28A0092B-C50C-407E-A947-70E740481C1C}">
                <a14:useLocalDpi xmlns:a14="http://schemas.microsoft.com/office/drawing/2010/main" val="0"/>
              </a:ext>
            </a:extLst>
          </a:blip>
          <a:srcRect t="8799"/>
          <a:stretch/>
        </p:blipFill>
        <p:spPr>
          <a:xfrm>
            <a:off x="19049602" y="9125891"/>
            <a:ext cx="3783268" cy="2240049"/>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Data Description"/>
          <p:cNvSpPr txBox="1">
            <a:spLocks noGrp="1"/>
          </p:cNvSpPr>
          <p:nvPr>
            <p:ph type="title" idx="4294967295"/>
          </p:nvPr>
        </p:nvSpPr>
        <p:spPr>
          <a:xfrm>
            <a:off x="952500" y="1143000"/>
            <a:ext cx="22479000" cy="1663700"/>
          </a:xfrm>
          <a:prstGeom prst="rect">
            <a:avLst/>
          </a:prstGeom>
        </p:spPr>
        <p:txBody>
          <a:bodyPr>
            <a:normAutofit/>
          </a:bodyPr>
          <a:lstStyle/>
          <a:p>
            <a:r>
              <a:rPr lang="it-IT" dirty="0"/>
              <a:t>Exploratory analysis</a:t>
            </a:r>
            <a:endParaRPr dirty="0"/>
          </a:p>
        </p:txBody>
      </p:sp>
      <p:graphicFrame>
        <p:nvGraphicFramePr>
          <p:cNvPr id="169" name="Tableau"/>
          <p:cNvGraphicFramePr/>
          <p:nvPr>
            <p:extLst>
              <p:ext uri="{D42A27DB-BD31-4B8C-83A1-F6EECF244321}">
                <p14:modId xmlns:p14="http://schemas.microsoft.com/office/powerpoint/2010/main" val="117077460"/>
              </p:ext>
            </p:extLst>
          </p:nvPr>
        </p:nvGraphicFramePr>
        <p:xfrm>
          <a:off x="896937" y="3754437"/>
          <a:ext cx="9925050" cy="9285595"/>
        </p:xfrm>
        <a:graphic>
          <a:graphicData uri="http://schemas.openxmlformats.org/drawingml/2006/table">
            <a:tbl>
              <a:tblPr>
                <a:tableStyleId>{4C3C2611-4C71-4FC5-86AE-919BDF0F9419}</a:tableStyleId>
              </a:tblPr>
              <a:tblGrid>
                <a:gridCol w="1162050">
                  <a:extLst>
                    <a:ext uri="{9D8B030D-6E8A-4147-A177-3AD203B41FA5}">
                      <a16:colId xmlns:a16="http://schemas.microsoft.com/office/drawing/2014/main" val="20000"/>
                    </a:ext>
                  </a:extLst>
                </a:gridCol>
                <a:gridCol w="4441825">
                  <a:extLst>
                    <a:ext uri="{9D8B030D-6E8A-4147-A177-3AD203B41FA5}">
                      <a16:colId xmlns:a16="http://schemas.microsoft.com/office/drawing/2014/main" val="20001"/>
                    </a:ext>
                  </a:extLst>
                </a:gridCol>
                <a:gridCol w="4321175">
                  <a:extLst>
                    <a:ext uri="{9D8B030D-6E8A-4147-A177-3AD203B41FA5}">
                      <a16:colId xmlns:a16="http://schemas.microsoft.com/office/drawing/2014/main" val="20002"/>
                    </a:ext>
                  </a:extLst>
                </a:gridCol>
              </a:tblGrid>
              <a:tr h="1944687">
                <a:tc>
                  <a:txBody>
                    <a:bodyPr/>
                    <a:lstStyle/>
                    <a:p>
                      <a:pPr algn="l">
                        <a:defRPr sz="1800" b="1">
                          <a:solidFill>
                            <a:srgbClr val="000000"/>
                          </a:solidFill>
                        </a:defRPr>
                      </a:pPr>
                      <a:r>
                        <a:t>freetime</a:t>
                      </a:r>
                    </a:p>
                    <a:p>
                      <a:pPr algn="l">
                        <a:defRPr sz="1800" b="1">
                          <a:solidFill>
                            <a:srgbClr val="000000"/>
                          </a:solidFill>
                        </a:defRPr>
                      </a:pPr>
                      <a:endParaRPr/>
                    </a:p>
                    <a:p>
                      <a:pPr algn="l">
                        <a:defRPr sz="1800" i="1">
                          <a:solidFill>
                            <a:srgbClr val="000000"/>
                          </a:solidFill>
                        </a:defRPr>
                      </a:pPr>
                      <a:r>
                        <a:t>Interger</a:t>
                      </a:r>
                    </a:p>
                  </a:txBody>
                  <a:tcPr marL="45717" marR="45717" marT="45717" marB="45717" horzOverflow="overflow">
                    <a:noFill/>
                  </a:tcPr>
                </a:tc>
                <a:tc>
                  <a:txBody>
                    <a:bodyPr/>
                    <a:lstStyle/>
                    <a:p>
                      <a:pPr algn="l">
                        <a:defRPr sz="1800">
                          <a:solidFill>
                            <a:srgbClr val="000000"/>
                          </a:solidFill>
                        </a:defRPr>
                      </a:pPr>
                      <a:r>
                        <a:rPr dirty="0"/>
                        <a:t>Free time after school</a:t>
                      </a:r>
                    </a:p>
                    <a:p>
                      <a:pPr algn="l">
                        <a:defRPr sz="1800">
                          <a:solidFill>
                            <a:srgbClr val="000000"/>
                          </a:solidFill>
                        </a:defRPr>
                      </a:pPr>
                      <a:endParaRPr dirty="0"/>
                    </a:p>
                    <a:p>
                      <a:pPr algn="l">
                        <a:defRPr sz="1800">
                          <a:solidFill>
                            <a:srgbClr val="000000"/>
                          </a:solidFill>
                        </a:defRPr>
                      </a:pPr>
                      <a:endParaRPr dirty="0"/>
                    </a:p>
                    <a:p>
                      <a:pPr algn="l">
                        <a:defRPr sz="1800">
                          <a:solidFill>
                            <a:srgbClr val="000000"/>
                          </a:solidFill>
                        </a:defRPr>
                      </a:pPr>
                      <a:r>
                        <a:rPr dirty="0"/>
                        <a:t>From 1– very low to 5– very high</a:t>
                      </a:r>
                    </a:p>
                  </a:txBody>
                  <a:tcPr marL="45717" marR="45717" marT="45717" marB="45717" horzOverflow="overflow">
                    <a:noFill/>
                  </a:tcPr>
                </a:tc>
                <a:tc>
                  <a:txBody>
                    <a:bodyPr/>
                    <a:lstStyle/>
                    <a:p>
                      <a:pPr algn="l">
                        <a:defRPr sz="1800" b="1">
                          <a:solidFill>
                            <a:srgbClr val="414141"/>
                          </a:solidFill>
                        </a:defRPr>
                      </a:pPr>
                      <a:endParaRPr dirty="0"/>
                    </a:p>
                  </a:txBody>
                  <a:tcPr marL="45717" marR="45717" marT="45717" marB="45717" horzOverflow="overflow">
                    <a:noFill/>
                  </a:tcPr>
                </a:tc>
                <a:extLst>
                  <a:ext uri="{0D108BD9-81ED-4DB2-BD59-A6C34878D82A}">
                    <a16:rowId xmlns:a16="http://schemas.microsoft.com/office/drawing/2014/main" val="10000"/>
                  </a:ext>
                </a:extLst>
              </a:tr>
              <a:tr h="2470318">
                <a:tc>
                  <a:txBody>
                    <a:bodyPr/>
                    <a:lstStyle/>
                    <a:p>
                      <a:pPr algn="l">
                        <a:defRPr sz="1800" b="1">
                          <a:solidFill>
                            <a:srgbClr val="000000"/>
                          </a:solidFill>
                        </a:defRPr>
                      </a:pPr>
                      <a:r>
                        <a:t>goout</a:t>
                      </a:r>
                    </a:p>
                    <a:p>
                      <a:pPr algn="l">
                        <a:defRPr sz="1800" b="1">
                          <a:solidFill>
                            <a:srgbClr val="000000"/>
                          </a:solidFill>
                        </a:defRPr>
                      </a:pPr>
                      <a:endParaRPr/>
                    </a:p>
                    <a:p>
                      <a:pPr algn="l">
                        <a:defRPr sz="1800" i="1">
                          <a:solidFill>
                            <a:srgbClr val="000000"/>
                          </a:solidFill>
                        </a:defRPr>
                      </a:pPr>
                      <a:r>
                        <a:t>integer</a:t>
                      </a:r>
                    </a:p>
                  </a:txBody>
                  <a:tcPr marL="45717" marR="45717" marT="45717" marB="45717" horzOverflow="overflow">
                    <a:noFill/>
                  </a:tcPr>
                </a:tc>
                <a:tc>
                  <a:txBody>
                    <a:bodyPr/>
                    <a:lstStyle/>
                    <a:p>
                      <a:pPr algn="l">
                        <a:defRPr sz="1800">
                          <a:solidFill>
                            <a:srgbClr val="000000"/>
                          </a:solidFill>
                        </a:defRPr>
                      </a:pPr>
                      <a:r>
                        <a:t>Amount of time spent going out with friends</a:t>
                      </a:r>
                    </a:p>
                    <a:p>
                      <a:pPr algn="l">
                        <a:defRPr sz="1800">
                          <a:solidFill>
                            <a:srgbClr val="000000"/>
                          </a:solidFill>
                        </a:defRPr>
                      </a:pPr>
                      <a:endParaRPr/>
                    </a:p>
                    <a:p>
                      <a:pPr algn="l">
                        <a:defRPr sz="1800">
                          <a:solidFill>
                            <a:srgbClr val="000000"/>
                          </a:solidFill>
                        </a:defRPr>
                      </a:pPr>
                      <a:endParaRPr/>
                    </a:p>
                    <a:p>
                      <a:pPr algn="l">
                        <a:defRPr sz="1800">
                          <a:solidFill>
                            <a:srgbClr val="000000"/>
                          </a:solidFill>
                        </a:defRPr>
                      </a:pPr>
                      <a:r>
                        <a:t>From 1– very low to 5– very high</a:t>
                      </a:r>
                    </a:p>
                  </a:txBody>
                  <a:tcPr marL="45717" marR="45717" marT="45717" marB="45717" horzOverflow="overflow">
                    <a:noFill/>
                  </a:tcPr>
                </a:tc>
                <a:tc>
                  <a:txBody>
                    <a:bodyPr/>
                    <a:lstStyle/>
                    <a:p>
                      <a:pPr algn="l">
                        <a:defRPr sz="1800">
                          <a:solidFill>
                            <a:srgbClr val="C9C3BA"/>
                          </a:solidFill>
                        </a:defRPr>
                      </a:pPr>
                      <a:endParaRPr/>
                    </a:p>
                  </a:txBody>
                  <a:tcPr marL="45717" marR="45717" marT="45717" marB="45717" horzOverflow="overflow">
                    <a:noFill/>
                  </a:tcPr>
                </a:tc>
                <a:extLst>
                  <a:ext uri="{0D108BD9-81ED-4DB2-BD59-A6C34878D82A}">
                    <a16:rowId xmlns:a16="http://schemas.microsoft.com/office/drawing/2014/main" val="10001"/>
                  </a:ext>
                </a:extLst>
              </a:tr>
              <a:tr h="2454442">
                <a:tc>
                  <a:txBody>
                    <a:bodyPr/>
                    <a:lstStyle/>
                    <a:p>
                      <a:pPr algn="l">
                        <a:defRPr sz="1800" b="1">
                          <a:solidFill>
                            <a:srgbClr val="000000"/>
                          </a:solidFill>
                        </a:defRPr>
                      </a:pPr>
                      <a:r>
                        <a:rPr dirty="0" err="1"/>
                        <a:t>Dalc</a:t>
                      </a:r>
                      <a:endParaRPr dirty="0"/>
                    </a:p>
                    <a:p>
                      <a:pPr algn="l">
                        <a:defRPr sz="1800" b="1">
                          <a:solidFill>
                            <a:srgbClr val="000000"/>
                          </a:solidFill>
                        </a:defRPr>
                      </a:pPr>
                      <a:endParaRPr dirty="0"/>
                    </a:p>
                    <a:p>
                      <a:pPr algn="l">
                        <a:defRPr sz="1800" i="1">
                          <a:solidFill>
                            <a:srgbClr val="000000"/>
                          </a:solidFill>
                        </a:defRPr>
                      </a:pPr>
                      <a:r>
                        <a:rPr dirty="0"/>
                        <a:t>Integer</a:t>
                      </a:r>
                    </a:p>
                  </a:txBody>
                  <a:tcPr marL="45717" marR="45717" marT="45717" marB="45717" horzOverflow="overflow">
                    <a:noFill/>
                  </a:tcPr>
                </a:tc>
                <a:tc>
                  <a:txBody>
                    <a:bodyPr/>
                    <a:lstStyle/>
                    <a:p>
                      <a:pPr algn="l">
                        <a:defRPr sz="1800">
                          <a:solidFill>
                            <a:srgbClr val="000000"/>
                          </a:solidFill>
                        </a:defRPr>
                      </a:pPr>
                      <a:r>
                        <a:rPr lang="fr-FR" dirty="0" err="1"/>
                        <a:t>Workday</a:t>
                      </a:r>
                      <a:r>
                        <a:rPr lang="fr-FR" dirty="0"/>
                        <a:t> </a:t>
                      </a:r>
                      <a:r>
                        <a:rPr lang="en-GB" noProof="0" dirty="0"/>
                        <a:t>alcohol</a:t>
                      </a:r>
                      <a:r>
                        <a:rPr lang="fr-FR" dirty="0"/>
                        <a:t> </a:t>
                      </a:r>
                      <a:r>
                        <a:rPr lang="fr-FR" dirty="0" err="1"/>
                        <a:t>consumption</a:t>
                      </a:r>
                      <a:endParaRPr lang="fr-FR" dirty="0"/>
                    </a:p>
                    <a:p>
                      <a:pPr algn="l">
                        <a:defRPr sz="1800">
                          <a:solidFill>
                            <a:srgbClr val="000000"/>
                          </a:solidFill>
                        </a:defRPr>
                      </a:pPr>
                      <a:endParaRPr dirty="0"/>
                    </a:p>
                    <a:p>
                      <a:pPr algn="l">
                        <a:defRPr sz="1800">
                          <a:solidFill>
                            <a:srgbClr val="000000"/>
                          </a:solidFill>
                        </a:defRPr>
                      </a:pPr>
                      <a:r>
                        <a:rPr dirty="0"/>
                        <a:t>From 1– very low to 5– very high</a:t>
                      </a:r>
                    </a:p>
                  </a:txBody>
                  <a:tcPr marL="45717" marR="45717" marT="45717" marB="45717" horzOverflow="overflow">
                    <a:noFill/>
                  </a:tcPr>
                </a:tc>
                <a:tc>
                  <a:txBody>
                    <a:bodyPr/>
                    <a:lstStyle/>
                    <a:p>
                      <a:pPr algn="l">
                        <a:defRPr sz="1800">
                          <a:solidFill>
                            <a:srgbClr val="C9C3BA"/>
                          </a:solidFill>
                        </a:defRPr>
                      </a:pPr>
                      <a:endParaRPr/>
                    </a:p>
                  </a:txBody>
                  <a:tcPr marL="45717" marR="45717" marT="45717" marB="45717" horzOverflow="overflow">
                    <a:noFill/>
                  </a:tcPr>
                </a:tc>
                <a:extLst>
                  <a:ext uri="{0D108BD9-81ED-4DB2-BD59-A6C34878D82A}">
                    <a16:rowId xmlns:a16="http://schemas.microsoft.com/office/drawing/2014/main" val="10002"/>
                  </a:ext>
                </a:extLst>
              </a:tr>
              <a:tr h="2416148">
                <a:tc>
                  <a:txBody>
                    <a:bodyPr/>
                    <a:lstStyle/>
                    <a:p>
                      <a:pPr algn="l">
                        <a:defRPr sz="1800" b="1">
                          <a:solidFill>
                            <a:srgbClr val="000000"/>
                          </a:solidFill>
                        </a:defRPr>
                      </a:pPr>
                      <a:r>
                        <a:t>Walc</a:t>
                      </a:r>
                    </a:p>
                    <a:p>
                      <a:pPr algn="l">
                        <a:defRPr sz="1800" b="1">
                          <a:solidFill>
                            <a:srgbClr val="000000"/>
                          </a:solidFill>
                        </a:defRPr>
                      </a:pPr>
                      <a:endParaRPr/>
                    </a:p>
                    <a:p>
                      <a:pPr algn="l">
                        <a:defRPr sz="1800" i="1">
                          <a:solidFill>
                            <a:srgbClr val="000000"/>
                          </a:solidFill>
                        </a:defRPr>
                      </a:pPr>
                      <a:r>
                        <a:t>integer</a:t>
                      </a:r>
                    </a:p>
                  </a:txBody>
                  <a:tcPr marL="45717" marR="45717" marT="45717" marB="45717" horzOverflow="overflow">
                    <a:noFill/>
                  </a:tcPr>
                </a:tc>
                <a:tc>
                  <a:txBody>
                    <a:bodyPr/>
                    <a:lstStyle/>
                    <a:p>
                      <a:pPr algn="l">
                        <a:defRPr sz="1800">
                          <a:solidFill>
                            <a:srgbClr val="000000"/>
                          </a:solidFill>
                        </a:defRPr>
                      </a:pPr>
                      <a:r>
                        <a:rPr lang="fr-FR" dirty="0"/>
                        <a:t>Weekend </a:t>
                      </a:r>
                      <a:r>
                        <a:rPr lang="fr-FR" dirty="0" err="1"/>
                        <a:t>alcohol</a:t>
                      </a:r>
                      <a:r>
                        <a:rPr lang="fr-FR" dirty="0"/>
                        <a:t> </a:t>
                      </a:r>
                      <a:r>
                        <a:rPr lang="fr-FR" dirty="0" err="1"/>
                        <a:t>consumption</a:t>
                      </a:r>
                      <a:endParaRPr lang="fr-FR" dirty="0"/>
                    </a:p>
                    <a:p>
                      <a:pPr algn="l">
                        <a:defRPr sz="1800">
                          <a:solidFill>
                            <a:srgbClr val="000000"/>
                          </a:solidFill>
                        </a:defRPr>
                      </a:pPr>
                      <a:endParaRPr dirty="0"/>
                    </a:p>
                    <a:p>
                      <a:pPr algn="l">
                        <a:defRPr sz="1800">
                          <a:solidFill>
                            <a:srgbClr val="000000"/>
                          </a:solidFill>
                        </a:defRPr>
                      </a:pPr>
                      <a:endParaRPr dirty="0"/>
                    </a:p>
                    <a:p>
                      <a:pPr algn="l">
                        <a:defRPr sz="1800">
                          <a:solidFill>
                            <a:srgbClr val="000000"/>
                          </a:solidFill>
                        </a:defRPr>
                      </a:pPr>
                      <a:r>
                        <a:rPr dirty="0"/>
                        <a:t>From 1– very low to 5– very high</a:t>
                      </a:r>
                    </a:p>
                  </a:txBody>
                  <a:tcPr marL="45717" marR="45717" marT="45717" marB="45717" horzOverflow="overflow">
                    <a:noFill/>
                  </a:tcPr>
                </a:tc>
                <a:tc>
                  <a:txBody>
                    <a:bodyPr/>
                    <a:lstStyle/>
                    <a:p>
                      <a:pPr algn="l">
                        <a:defRPr sz="1800">
                          <a:solidFill>
                            <a:srgbClr val="C9C3BA"/>
                          </a:solidFill>
                        </a:defRPr>
                      </a:pPr>
                      <a:endParaRPr dirty="0"/>
                    </a:p>
                  </a:txBody>
                  <a:tcPr marL="45717" marR="45717" marT="45717" marB="45717" horzOverflow="overflow">
                    <a:noFill/>
                  </a:tcPr>
                </a:tc>
                <a:extLst>
                  <a:ext uri="{0D108BD9-81ED-4DB2-BD59-A6C34878D82A}">
                    <a16:rowId xmlns:a16="http://schemas.microsoft.com/office/drawing/2014/main" val="10003"/>
                  </a:ext>
                </a:extLst>
              </a:tr>
            </a:tbl>
          </a:graphicData>
        </a:graphic>
      </p:graphicFrame>
      <p:graphicFrame>
        <p:nvGraphicFramePr>
          <p:cNvPr id="170" name="Tableau"/>
          <p:cNvGraphicFramePr/>
          <p:nvPr>
            <p:extLst>
              <p:ext uri="{D42A27DB-BD31-4B8C-83A1-F6EECF244321}">
                <p14:modId xmlns:p14="http://schemas.microsoft.com/office/powerpoint/2010/main" val="2637366976"/>
              </p:ext>
            </p:extLst>
          </p:nvPr>
        </p:nvGraphicFramePr>
        <p:xfrm>
          <a:off x="11976100" y="4135437"/>
          <a:ext cx="11664949" cy="8396288"/>
        </p:xfrm>
        <a:graphic>
          <a:graphicData uri="http://schemas.openxmlformats.org/drawingml/2006/table">
            <a:tbl>
              <a:tblPr>
                <a:tableStyleId>{4C3C2611-4C71-4FC5-86AE-919BDF0F9419}</a:tableStyleId>
              </a:tblPr>
              <a:tblGrid>
                <a:gridCol w="1457325">
                  <a:extLst>
                    <a:ext uri="{9D8B030D-6E8A-4147-A177-3AD203B41FA5}">
                      <a16:colId xmlns:a16="http://schemas.microsoft.com/office/drawing/2014/main" val="20000"/>
                    </a:ext>
                  </a:extLst>
                </a:gridCol>
                <a:gridCol w="3760787">
                  <a:extLst>
                    <a:ext uri="{9D8B030D-6E8A-4147-A177-3AD203B41FA5}">
                      <a16:colId xmlns:a16="http://schemas.microsoft.com/office/drawing/2014/main" val="20001"/>
                    </a:ext>
                  </a:extLst>
                </a:gridCol>
                <a:gridCol w="6446837">
                  <a:extLst>
                    <a:ext uri="{9D8B030D-6E8A-4147-A177-3AD203B41FA5}">
                      <a16:colId xmlns:a16="http://schemas.microsoft.com/office/drawing/2014/main" val="20002"/>
                    </a:ext>
                  </a:extLst>
                </a:gridCol>
              </a:tblGrid>
              <a:tr h="2703513">
                <a:tc>
                  <a:txBody>
                    <a:bodyPr/>
                    <a:lstStyle/>
                    <a:p>
                      <a:pPr algn="l">
                        <a:defRPr sz="1800" b="1">
                          <a:solidFill>
                            <a:srgbClr val="000000"/>
                          </a:solidFill>
                        </a:defRPr>
                      </a:pPr>
                      <a:r>
                        <a:t>health</a:t>
                      </a:r>
                    </a:p>
                    <a:p>
                      <a:pPr algn="l">
                        <a:defRPr sz="1800" b="1" i="1">
                          <a:solidFill>
                            <a:srgbClr val="000000"/>
                          </a:solidFill>
                        </a:defRPr>
                      </a:pPr>
                      <a:endParaRPr/>
                    </a:p>
                    <a:p>
                      <a:pPr algn="l">
                        <a:defRPr sz="1800" i="1">
                          <a:solidFill>
                            <a:srgbClr val="000000"/>
                          </a:solidFill>
                        </a:defRPr>
                      </a:pPr>
                      <a:r>
                        <a:t>integer</a:t>
                      </a:r>
                    </a:p>
                  </a:txBody>
                  <a:tcPr marL="45718" marR="45718" marT="45718" marB="45718" horzOverflow="overflow">
                    <a:noFill/>
                  </a:tcPr>
                </a:tc>
                <a:tc>
                  <a:txBody>
                    <a:bodyPr/>
                    <a:lstStyle/>
                    <a:p>
                      <a:pPr algn="l">
                        <a:defRPr sz="1800">
                          <a:solidFill>
                            <a:srgbClr val="000000"/>
                          </a:solidFill>
                        </a:defRPr>
                      </a:pPr>
                      <a:r>
                        <a:rPr dirty="0"/>
                        <a:t>Current health status</a:t>
                      </a:r>
                    </a:p>
                    <a:p>
                      <a:pPr algn="l">
                        <a:defRPr sz="1800">
                          <a:solidFill>
                            <a:srgbClr val="000000"/>
                          </a:solidFill>
                        </a:defRPr>
                      </a:pPr>
                      <a:endParaRPr dirty="0"/>
                    </a:p>
                    <a:p>
                      <a:pPr algn="l">
                        <a:defRPr sz="1800">
                          <a:solidFill>
                            <a:srgbClr val="000000"/>
                          </a:solidFill>
                        </a:defRPr>
                      </a:pPr>
                      <a:endParaRPr dirty="0"/>
                    </a:p>
                    <a:p>
                      <a:pPr algn="l">
                        <a:defRPr sz="1800">
                          <a:solidFill>
                            <a:srgbClr val="000000"/>
                          </a:solidFill>
                        </a:defRPr>
                      </a:pPr>
                      <a:r>
                        <a:rPr dirty="0"/>
                        <a:t>From 1- very bad to 5- very good</a:t>
                      </a:r>
                    </a:p>
                    <a:p>
                      <a:pPr algn="l">
                        <a:defRPr sz="1800">
                          <a:solidFill>
                            <a:srgbClr val="000000"/>
                          </a:solidFill>
                        </a:defRPr>
                      </a:pPr>
                      <a:endParaRPr dirty="0"/>
                    </a:p>
                    <a:p>
                      <a:pPr algn="l">
                        <a:defRPr sz="1800">
                          <a:solidFill>
                            <a:srgbClr val="000000"/>
                          </a:solidFill>
                        </a:defRPr>
                      </a:pPr>
                      <a:endParaRPr dirty="0"/>
                    </a:p>
                  </a:txBody>
                  <a:tcPr marL="45718" marR="45718" marT="45718" marB="45718" horzOverflow="overflow">
                    <a:noFill/>
                  </a:tcPr>
                </a:tc>
                <a:tc>
                  <a:txBody>
                    <a:bodyPr/>
                    <a:lstStyle/>
                    <a:p>
                      <a:pPr algn="l">
                        <a:defRPr sz="1800">
                          <a:solidFill>
                            <a:srgbClr val="414141"/>
                          </a:solidFill>
                          <a:latin typeface="Arial"/>
                          <a:ea typeface="Arial"/>
                          <a:cs typeface="Arial"/>
                          <a:sym typeface="Arial"/>
                        </a:defRPr>
                      </a:pPr>
                      <a:endParaRPr/>
                    </a:p>
                  </a:txBody>
                  <a:tcPr marL="45718" marR="45718" marT="45718" marB="45718" horzOverflow="overflow">
                    <a:noFill/>
                  </a:tcPr>
                </a:tc>
                <a:extLst>
                  <a:ext uri="{0D108BD9-81ED-4DB2-BD59-A6C34878D82A}">
                    <a16:rowId xmlns:a16="http://schemas.microsoft.com/office/drawing/2014/main" val="10000"/>
                  </a:ext>
                </a:extLst>
              </a:tr>
              <a:tr h="5692775">
                <a:tc>
                  <a:txBody>
                    <a:bodyPr/>
                    <a:lstStyle/>
                    <a:p>
                      <a:pPr algn="l">
                        <a:defRPr sz="1800" b="1">
                          <a:solidFill>
                            <a:srgbClr val="000000"/>
                          </a:solidFill>
                        </a:defRPr>
                      </a:pPr>
                      <a:r>
                        <a:t>absences</a:t>
                      </a:r>
                    </a:p>
                    <a:p>
                      <a:pPr algn="l">
                        <a:defRPr sz="1800" b="1">
                          <a:solidFill>
                            <a:srgbClr val="000000"/>
                          </a:solidFill>
                        </a:defRPr>
                      </a:pPr>
                      <a:endParaRPr/>
                    </a:p>
                    <a:p>
                      <a:pPr algn="l">
                        <a:defRPr sz="1800" i="1">
                          <a:solidFill>
                            <a:srgbClr val="000000"/>
                          </a:solidFill>
                        </a:defRPr>
                      </a:pPr>
                      <a:r>
                        <a:t>integer</a:t>
                      </a:r>
                    </a:p>
                  </a:txBody>
                  <a:tcPr marL="45718" marR="45718" marT="45718" marB="45718" horzOverflow="overflow">
                    <a:noFill/>
                  </a:tcPr>
                </a:tc>
                <a:tc>
                  <a:txBody>
                    <a:bodyPr/>
                    <a:lstStyle/>
                    <a:p>
                      <a:pPr algn="l">
                        <a:defRPr sz="1800">
                          <a:solidFill>
                            <a:srgbClr val="000000"/>
                          </a:solidFill>
                        </a:defRPr>
                      </a:pPr>
                      <a:r>
                        <a:rPr dirty="0"/>
                        <a:t>Number of school absences </a:t>
                      </a:r>
                    </a:p>
                    <a:p>
                      <a:pPr algn="l">
                        <a:defRPr sz="1800">
                          <a:solidFill>
                            <a:srgbClr val="000000"/>
                          </a:solidFill>
                        </a:defRPr>
                      </a:pPr>
                      <a:endParaRPr dirty="0"/>
                    </a:p>
                    <a:p>
                      <a:pPr algn="l">
                        <a:defRPr sz="1800">
                          <a:solidFill>
                            <a:srgbClr val="000000"/>
                          </a:solidFill>
                        </a:defRPr>
                      </a:pPr>
                      <a:endParaRPr dirty="0"/>
                    </a:p>
                  </a:txBody>
                  <a:tcPr marL="45718" marR="45718" marT="45718" marB="45718" horzOverflow="overflow">
                    <a:noFill/>
                  </a:tcPr>
                </a:tc>
                <a:tc>
                  <a:txBody>
                    <a:bodyPr/>
                    <a:lstStyle/>
                    <a:p>
                      <a:pPr algn="l">
                        <a:defRPr sz="1800">
                          <a:solidFill>
                            <a:srgbClr val="C9C3BA"/>
                          </a:solidFill>
                          <a:latin typeface="Arial"/>
                          <a:ea typeface="Arial"/>
                          <a:cs typeface="Arial"/>
                          <a:sym typeface="Arial"/>
                        </a:defRPr>
                      </a:pPr>
                      <a:endParaRPr dirty="0"/>
                    </a:p>
                  </a:txBody>
                  <a:tcPr marL="45718" marR="45718" marT="45718" marB="45718" horzOverflow="overflow">
                    <a:noFill/>
                  </a:tcPr>
                </a:tc>
                <a:extLst>
                  <a:ext uri="{0D108BD9-81ED-4DB2-BD59-A6C34878D82A}">
                    <a16:rowId xmlns:a16="http://schemas.microsoft.com/office/drawing/2014/main" val="10001"/>
                  </a:ext>
                </a:extLst>
              </a:tr>
            </a:tbl>
          </a:graphicData>
        </a:graphic>
      </p:graphicFrame>
      <p:sp>
        <p:nvSpPr>
          <p:cNvPr id="176" name="&gt; summary(student_data$absences…"/>
          <p:cNvSpPr txBox="1"/>
          <p:nvPr/>
        </p:nvSpPr>
        <p:spPr>
          <a:xfrm>
            <a:off x="17605375" y="10796961"/>
            <a:ext cx="5751513" cy="1025922"/>
          </a:xfrm>
          <a:prstGeom prst="rect">
            <a:avLst/>
          </a:prstGeom>
          <a:solidFill>
            <a:srgbClr val="000000"/>
          </a:solidFill>
          <a:ln w="76200">
            <a:solidFill>
              <a:srgbClr val="66635F"/>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914400">
              <a:defRPr sz="2000">
                <a:solidFill>
                  <a:srgbClr val="713776"/>
                </a:solidFill>
                <a:latin typeface="Andale Mono"/>
                <a:ea typeface="Andale Mono"/>
                <a:cs typeface="Andale Mono"/>
                <a:sym typeface="Andale Mono"/>
              </a:defRPr>
            </a:pPr>
            <a:r>
              <a:rPr dirty="0"/>
              <a:t>&gt; summary(</a:t>
            </a:r>
            <a:r>
              <a:rPr dirty="0" err="1"/>
              <a:t>student_data$absences</a:t>
            </a:r>
            <a:r>
              <a:rPr lang="fr-FR" dirty="0"/>
              <a:t>)</a:t>
            </a:r>
            <a:endParaRPr dirty="0"/>
          </a:p>
          <a:p>
            <a:pPr defTabSz="914400">
              <a:defRPr sz="2000">
                <a:solidFill>
                  <a:srgbClr val="FFFFFF"/>
                </a:solidFill>
                <a:latin typeface="Andale Mono"/>
                <a:ea typeface="Andale Mono"/>
                <a:cs typeface="Andale Mono"/>
                <a:sym typeface="Andale Mono"/>
              </a:defRPr>
            </a:pPr>
            <a:r>
              <a:rPr dirty="0"/>
              <a:t>  Min.    1st Qu.    Median    Mean       3rd Qu.      Max. </a:t>
            </a:r>
          </a:p>
          <a:p>
            <a:pPr defTabSz="914400">
              <a:defRPr sz="2000">
                <a:solidFill>
                  <a:srgbClr val="FFFFFF"/>
                </a:solidFill>
                <a:latin typeface="Andale Mono"/>
                <a:ea typeface="Andale Mono"/>
                <a:cs typeface="Andale Mono"/>
                <a:sym typeface="Andale Mono"/>
              </a:defRPr>
            </a:pPr>
            <a:r>
              <a:rPr dirty="0"/>
              <a:t>  0.000   0.000       4.000       5.709        8.000       75.000</a:t>
            </a:r>
          </a:p>
        </p:txBody>
      </p:sp>
      <p:pic>
        <p:nvPicPr>
          <p:cNvPr id="3" name="Image 2">
            <a:extLst>
              <a:ext uri="{FF2B5EF4-FFF2-40B4-BE49-F238E27FC236}">
                <a16:creationId xmlns:a16="http://schemas.microsoft.com/office/drawing/2014/main" id="{99A7F211-F527-4AA3-8FED-3A548FCEFAD1}"/>
              </a:ext>
            </a:extLst>
          </p:cNvPr>
          <p:cNvPicPr>
            <a:picLocks noChangeAspect="1"/>
          </p:cNvPicPr>
          <p:nvPr/>
        </p:nvPicPr>
        <p:blipFill rotWithShape="1">
          <a:blip r:embed="rId2">
            <a:extLst>
              <a:ext uri="{28A0092B-C50C-407E-A947-70E740481C1C}">
                <a14:useLocalDpi xmlns:a14="http://schemas.microsoft.com/office/drawing/2010/main" val="0"/>
              </a:ext>
            </a:extLst>
          </a:blip>
          <a:srcRect t="7236"/>
          <a:stretch/>
        </p:blipFill>
        <p:spPr>
          <a:xfrm>
            <a:off x="6582780" y="3946359"/>
            <a:ext cx="3671887" cy="1667668"/>
          </a:xfrm>
          <a:prstGeom prst="rect">
            <a:avLst/>
          </a:prstGeom>
        </p:spPr>
      </p:pic>
      <p:pic>
        <p:nvPicPr>
          <p:cNvPr id="5" name="Image 4">
            <a:extLst>
              <a:ext uri="{FF2B5EF4-FFF2-40B4-BE49-F238E27FC236}">
                <a16:creationId xmlns:a16="http://schemas.microsoft.com/office/drawing/2014/main" id="{7CCECDFE-B29C-4419-8982-3ADA680AF6F8}"/>
              </a:ext>
            </a:extLst>
          </p:cNvPr>
          <p:cNvPicPr>
            <a:picLocks noChangeAspect="1"/>
          </p:cNvPicPr>
          <p:nvPr/>
        </p:nvPicPr>
        <p:blipFill rotWithShape="1">
          <a:blip r:embed="rId3">
            <a:extLst>
              <a:ext uri="{28A0092B-C50C-407E-A947-70E740481C1C}">
                <a14:useLocalDpi xmlns:a14="http://schemas.microsoft.com/office/drawing/2010/main" val="0"/>
              </a:ext>
            </a:extLst>
          </a:blip>
          <a:srcRect t="8470"/>
          <a:stretch/>
        </p:blipFill>
        <p:spPr>
          <a:xfrm>
            <a:off x="6466479" y="6035039"/>
            <a:ext cx="4344637" cy="2050105"/>
          </a:xfrm>
          <a:prstGeom prst="rect">
            <a:avLst/>
          </a:prstGeom>
        </p:spPr>
      </p:pic>
      <p:pic>
        <p:nvPicPr>
          <p:cNvPr id="11" name="Image 10">
            <a:extLst>
              <a:ext uri="{FF2B5EF4-FFF2-40B4-BE49-F238E27FC236}">
                <a16:creationId xmlns:a16="http://schemas.microsoft.com/office/drawing/2014/main" id="{683E209C-78C2-4857-8DFD-69449B9A9A7F}"/>
              </a:ext>
            </a:extLst>
          </p:cNvPr>
          <p:cNvPicPr>
            <a:picLocks noChangeAspect="1"/>
          </p:cNvPicPr>
          <p:nvPr/>
        </p:nvPicPr>
        <p:blipFill rotWithShape="1">
          <a:blip r:embed="rId4">
            <a:extLst>
              <a:ext uri="{28A0092B-C50C-407E-A947-70E740481C1C}">
                <a14:useLocalDpi xmlns:a14="http://schemas.microsoft.com/office/drawing/2010/main" val="0"/>
              </a:ext>
            </a:extLst>
          </a:blip>
          <a:srcRect t="8208"/>
          <a:stretch/>
        </p:blipFill>
        <p:spPr>
          <a:xfrm>
            <a:off x="17605375" y="4485373"/>
            <a:ext cx="4527783" cy="2121801"/>
          </a:xfrm>
          <a:prstGeom prst="rect">
            <a:avLst/>
          </a:prstGeom>
        </p:spPr>
      </p:pic>
      <p:pic>
        <p:nvPicPr>
          <p:cNvPr id="13" name="Image 12">
            <a:extLst>
              <a:ext uri="{FF2B5EF4-FFF2-40B4-BE49-F238E27FC236}">
                <a16:creationId xmlns:a16="http://schemas.microsoft.com/office/drawing/2014/main" id="{9A94981C-349F-46D3-92FC-AE090CE089BB}"/>
              </a:ext>
            </a:extLst>
          </p:cNvPr>
          <p:cNvPicPr>
            <a:picLocks noChangeAspect="1"/>
          </p:cNvPicPr>
          <p:nvPr/>
        </p:nvPicPr>
        <p:blipFill rotWithShape="1">
          <a:blip r:embed="rId5">
            <a:extLst>
              <a:ext uri="{28A0092B-C50C-407E-A947-70E740481C1C}">
                <a14:useLocalDpi xmlns:a14="http://schemas.microsoft.com/office/drawing/2010/main" val="0"/>
              </a:ext>
            </a:extLst>
          </a:blip>
          <a:srcRect t="9114"/>
          <a:stretch/>
        </p:blipFill>
        <p:spPr>
          <a:xfrm>
            <a:off x="17605375" y="7286324"/>
            <a:ext cx="5185352" cy="3105996"/>
          </a:xfrm>
          <a:prstGeom prst="rect">
            <a:avLst/>
          </a:prstGeom>
        </p:spPr>
      </p:pic>
      <p:pic>
        <p:nvPicPr>
          <p:cNvPr id="4" name="Image 3" descr="Une image contenant texte, noir, capture d’écran&#10;&#10;Description générée automatiquement">
            <a:extLst>
              <a:ext uri="{FF2B5EF4-FFF2-40B4-BE49-F238E27FC236}">
                <a16:creationId xmlns:a16="http://schemas.microsoft.com/office/drawing/2014/main" id="{8D0F3965-6627-4EA7-8FCF-35690D39A82C}"/>
              </a:ext>
            </a:extLst>
          </p:cNvPr>
          <p:cNvPicPr>
            <a:picLocks noChangeAspect="1"/>
          </p:cNvPicPr>
          <p:nvPr/>
        </p:nvPicPr>
        <p:blipFill rotWithShape="1">
          <a:blip r:embed="rId6">
            <a:extLst>
              <a:ext uri="{28A0092B-C50C-407E-A947-70E740481C1C}">
                <a14:useLocalDpi xmlns:a14="http://schemas.microsoft.com/office/drawing/2010/main" val="0"/>
              </a:ext>
            </a:extLst>
          </a:blip>
          <a:srcRect t="12076"/>
          <a:stretch/>
        </p:blipFill>
        <p:spPr>
          <a:xfrm>
            <a:off x="6614864" y="8474072"/>
            <a:ext cx="4195666" cy="2001424"/>
          </a:xfrm>
          <a:prstGeom prst="rect">
            <a:avLst/>
          </a:prstGeom>
        </p:spPr>
      </p:pic>
      <p:pic>
        <p:nvPicPr>
          <p:cNvPr id="8" name="Image 7">
            <a:extLst>
              <a:ext uri="{FF2B5EF4-FFF2-40B4-BE49-F238E27FC236}">
                <a16:creationId xmlns:a16="http://schemas.microsoft.com/office/drawing/2014/main" id="{BF085750-509A-467B-9CB5-5949680FA0B2}"/>
              </a:ext>
            </a:extLst>
          </p:cNvPr>
          <p:cNvPicPr>
            <a:picLocks noChangeAspect="1"/>
          </p:cNvPicPr>
          <p:nvPr/>
        </p:nvPicPr>
        <p:blipFill rotWithShape="1">
          <a:blip r:embed="rId7">
            <a:extLst>
              <a:ext uri="{28A0092B-C50C-407E-A947-70E740481C1C}">
                <a14:useLocalDpi xmlns:a14="http://schemas.microsoft.com/office/drawing/2010/main" val="0"/>
              </a:ext>
            </a:extLst>
          </a:blip>
          <a:srcRect t="11489"/>
          <a:stretch/>
        </p:blipFill>
        <p:spPr>
          <a:xfrm>
            <a:off x="6514604" y="10929092"/>
            <a:ext cx="4497589" cy="2001424"/>
          </a:xfrm>
          <a:prstGeom prst="rect">
            <a:avLst/>
          </a:prstGeom>
        </p:spPr>
      </p:pic>
    </p:spTree>
  </p:cSld>
  <p:clrMapOvr>
    <a:masterClrMapping/>
  </p:clrMapOvr>
  <p:transition spd="med"/>
</p:sld>
</file>

<file path=ppt/theme/theme1.xml><?xml version="1.0" encoding="utf-8"?>
<a:theme xmlns:a="http://schemas.openxmlformats.org/drawingml/2006/main" name="New_Template4">
  <a:themeElements>
    <a:clrScheme name="New_Template4">
      <a:dk1>
        <a:srgbClr val="004141"/>
      </a:dk1>
      <a:lt1>
        <a:srgbClr val="414141"/>
      </a:lt1>
      <a:dk2>
        <a:srgbClr val="A7A7A7"/>
      </a:dk2>
      <a:lt2>
        <a:srgbClr val="535353"/>
      </a:lt2>
      <a:accent1>
        <a:srgbClr val="738FAF"/>
      </a:accent1>
      <a:accent2>
        <a:srgbClr val="74B6A8"/>
      </a:accent2>
      <a:accent3>
        <a:srgbClr val="9BBB59"/>
      </a:accent3>
      <a:accent4>
        <a:srgbClr val="8064A2"/>
      </a:accent4>
      <a:accent5>
        <a:srgbClr val="4BACC6"/>
      </a:accent5>
      <a:accent6>
        <a:srgbClr val="F79646"/>
      </a:accent6>
      <a:hlink>
        <a:srgbClr val="0000FF"/>
      </a:hlink>
      <a:folHlink>
        <a:srgbClr val="FF00FF"/>
      </a:folHlink>
    </a:clrScheme>
    <a:fontScheme name="New_Template4">
      <a:majorFont>
        <a:latin typeface="Helvetica Neue"/>
        <a:ea typeface="Helvetica Neue"/>
        <a:cs typeface="Helvetica Neue"/>
      </a:majorFont>
      <a:minorFont>
        <a:latin typeface="Helvetica"/>
        <a:ea typeface="Helvetica"/>
        <a:cs typeface="Helvetica"/>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4141"/>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4">
  <a:themeElements>
    <a:clrScheme name="New_Template4">
      <a:dk1>
        <a:srgbClr val="000000"/>
      </a:dk1>
      <a:lt1>
        <a:srgbClr val="FFFFFF"/>
      </a:lt1>
      <a:dk2>
        <a:srgbClr val="A7A7A7"/>
      </a:dk2>
      <a:lt2>
        <a:srgbClr val="535353"/>
      </a:lt2>
      <a:accent1>
        <a:srgbClr val="738FAF"/>
      </a:accent1>
      <a:accent2>
        <a:srgbClr val="74B6A8"/>
      </a:accent2>
      <a:accent3>
        <a:srgbClr val="9BBB59"/>
      </a:accent3>
      <a:accent4>
        <a:srgbClr val="8064A2"/>
      </a:accent4>
      <a:accent5>
        <a:srgbClr val="4BACC6"/>
      </a:accent5>
      <a:accent6>
        <a:srgbClr val="F79646"/>
      </a:accent6>
      <a:hlink>
        <a:srgbClr val="0000FF"/>
      </a:hlink>
      <a:folHlink>
        <a:srgbClr val="FF00FF"/>
      </a:folHlink>
    </a:clrScheme>
    <a:fontScheme name="New_Template4">
      <a:majorFont>
        <a:latin typeface="Helvetica Neue"/>
        <a:ea typeface="Helvetica Neue"/>
        <a:cs typeface="Helvetica Neue"/>
      </a:majorFont>
      <a:minorFont>
        <a:latin typeface="Helvetica"/>
        <a:ea typeface="Helvetica"/>
        <a:cs typeface="Helvetica"/>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4141"/>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Wisp</Template>
  <TotalTime>8</TotalTime>
  <Words>4104</Words>
  <Application>Microsoft Office PowerPoint</Application>
  <PresentationFormat>Custom</PresentationFormat>
  <Paragraphs>488</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Andale Mono</vt:lpstr>
      <vt:lpstr>Arial</vt:lpstr>
      <vt:lpstr>Bodoni SvtyTwo ITC TT-Book</vt:lpstr>
      <vt:lpstr>Helvetica Neue</vt:lpstr>
      <vt:lpstr>Palatino</vt:lpstr>
      <vt:lpstr>Zapf Dingbats</vt:lpstr>
      <vt:lpstr>New_Template4</vt:lpstr>
      <vt:lpstr>Econometrics and Statistical Models Project</vt:lpstr>
      <vt:lpstr>Objective</vt:lpstr>
      <vt:lpstr>Road Map</vt:lpstr>
      <vt:lpstr>PowerPoint Presentation</vt:lpstr>
      <vt:lpstr>Data Description</vt:lpstr>
      <vt:lpstr>Exploratory analysis</vt:lpstr>
      <vt:lpstr>Exploratory analysis</vt:lpstr>
      <vt:lpstr>Exploratory analysis</vt:lpstr>
      <vt:lpstr>Exploratory analysis</vt:lpstr>
      <vt:lpstr>Data Cleaning</vt:lpstr>
      <vt:lpstr>Data cleaning</vt:lpstr>
      <vt:lpstr>Methodology used on the Data </vt:lpstr>
      <vt:lpstr>Linear regression</vt:lpstr>
      <vt:lpstr>Linear regression</vt:lpstr>
      <vt:lpstr>Verifying the hypotheses</vt:lpstr>
      <vt:lpstr>Verifying the hypotheses</vt:lpstr>
      <vt:lpstr>Forecasting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 Project with R</dc:title>
  <dc:creator>Louise</dc:creator>
  <cp:lastModifiedBy>Alberto Monari</cp:lastModifiedBy>
  <cp:revision>54</cp:revision>
  <dcterms:modified xsi:type="dcterms:W3CDTF">2020-11-10T14:25:58Z</dcterms:modified>
</cp:coreProperties>
</file>